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21" r:id="rId5"/>
  </p:sldMasterIdLst>
  <p:notesMasterIdLst>
    <p:notesMasterId r:id="rId29"/>
  </p:notesMasterIdLst>
  <p:sldIdLst>
    <p:sldId id="295" r:id="rId6"/>
    <p:sldId id="353" r:id="rId7"/>
    <p:sldId id="385" r:id="rId8"/>
    <p:sldId id="360" r:id="rId9"/>
    <p:sldId id="356" r:id="rId10"/>
    <p:sldId id="361" r:id="rId11"/>
    <p:sldId id="387" r:id="rId12"/>
    <p:sldId id="388" r:id="rId13"/>
    <p:sldId id="365" r:id="rId14"/>
    <p:sldId id="265" r:id="rId15"/>
    <p:sldId id="276" r:id="rId16"/>
    <p:sldId id="267" r:id="rId17"/>
    <p:sldId id="268" r:id="rId18"/>
    <p:sldId id="269" r:id="rId19"/>
    <p:sldId id="271" r:id="rId20"/>
    <p:sldId id="366" r:id="rId21"/>
    <p:sldId id="274" r:id="rId22"/>
    <p:sldId id="362" r:id="rId23"/>
    <p:sldId id="364" r:id="rId24"/>
    <p:sldId id="273" r:id="rId25"/>
    <p:sldId id="275" r:id="rId26"/>
    <p:sldId id="350" r:id="rId27"/>
    <p:sldId id="322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C9CCA29-4A67-48D7-1F5B-17664A4B8983}" name="Raphaelle Stremsdoerfer" initials="RS" userId="S::Raphaelle.Stremsdoerfer@eba.europa.eu::4c0c9827-9adf-43c2-9887-fa7dca19a3d0" providerId="AD"/>
  <p188:author id="{038F3542-7ABF-5432-1FD5-752CEF2388F0}" name="Raphaelle Stremsdoerfer" initials="RS" userId="S::raphaelle.stremsdoerfer@eba.europa.eu::4c0c9827-9adf-43c2-9887-fa7dca19a3d0" providerId="AD"/>
  <p188:author id="{7C94A7B8-3AA3-F375-68A4-7D7183A075BC}" name="Marilin Pikaro" initials="MP" userId="S::marilin.pikaro@eba.europa.eu::ce8c8044-10ed-479a-8a50-2f8fae365f1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04F361-D514-4E8B-AFD4-3CCDDA4A22FC}" v="11" dt="2025-11-11T10:51:21.0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692" autoAdjust="0"/>
  </p:normalViewPr>
  <p:slideViewPr>
    <p:cSldViewPr snapToGrid="0">
      <p:cViewPr varScale="1">
        <p:scale>
          <a:sx n="75" d="100"/>
          <a:sy n="75" d="100"/>
        </p:scale>
        <p:origin x="9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QUES NETO Joana (AMLA)" userId="e2e1a574-deb6-43cb-b069-6d2212a5aecf" providerId="ADAL" clId="{A404F361-D514-4E8B-AFD4-3CCDDA4A22FC}"/>
    <pc:docChg chg="custSel addSld delSld modSld sldOrd">
      <pc:chgData name="MARQUES NETO Joana (AMLA)" userId="e2e1a574-deb6-43cb-b069-6d2212a5aecf" providerId="ADAL" clId="{A404F361-D514-4E8B-AFD4-3CCDDA4A22FC}" dt="2025-11-11T10:53:16.204" v="283" actId="478"/>
      <pc:docMkLst>
        <pc:docMk/>
      </pc:docMkLst>
      <pc:sldChg chg="delSp mod">
        <pc:chgData name="MARQUES NETO Joana (AMLA)" userId="e2e1a574-deb6-43cb-b069-6d2212a5aecf" providerId="ADAL" clId="{A404F361-D514-4E8B-AFD4-3CCDDA4A22FC}" dt="2025-11-11T10:52:42.786" v="274" actId="478"/>
        <pc:sldMkLst>
          <pc:docMk/>
          <pc:sldMk cId="517863005" sldId="265"/>
        </pc:sldMkLst>
        <pc:spChg chg="del">
          <ac:chgData name="MARQUES NETO Joana (AMLA)" userId="e2e1a574-deb6-43cb-b069-6d2212a5aecf" providerId="ADAL" clId="{A404F361-D514-4E8B-AFD4-3CCDDA4A22FC}" dt="2025-11-11T10:52:42.786" v="274" actId="478"/>
          <ac:spMkLst>
            <pc:docMk/>
            <pc:sldMk cId="517863005" sldId="265"/>
            <ac:spMk id="16" creationId="{ABC6F1FD-C3F1-0580-E3FD-17A37E5F520A}"/>
          </ac:spMkLst>
        </pc:spChg>
      </pc:sldChg>
      <pc:sldChg chg="delSp mod">
        <pc:chgData name="MARQUES NETO Joana (AMLA)" userId="e2e1a574-deb6-43cb-b069-6d2212a5aecf" providerId="ADAL" clId="{A404F361-D514-4E8B-AFD4-3CCDDA4A22FC}" dt="2025-11-11T10:52:51.323" v="276" actId="478"/>
        <pc:sldMkLst>
          <pc:docMk/>
          <pc:sldMk cId="926828933" sldId="267"/>
        </pc:sldMkLst>
        <pc:spChg chg="del">
          <ac:chgData name="MARQUES NETO Joana (AMLA)" userId="e2e1a574-deb6-43cb-b069-6d2212a5aecf" providerId="ADAL" clId="{A404F361-D514-4E8B-AFD4-3CCDDA4A22FC}" dt="2025-11-11T10:51:30.526" v="273" actId="478"/>
          <ac:spMkLst>
            <pc:docMk/>
            <pc:sldMk cId="926828933" sldId="267"/>
            <ac:spMk id="15" creationId="{F83BD87C-5911-342F-C84A-6918FBE9C9E0}"/>
          </ac:spMkLst>
        </pc:spChg>
        <pc:spChg chg="del">
          <ac:chgData name="MARQUES NETO Joana (AMLA)" userId="e2e1a574-deb6-43cb-b069-6d2212a5aecf" providerId="ADAL" clId="{A404F361-D514-4E8B-AFD4-3CCDDA4A22FC}" dt="2025-11-11T10:52:51.323" v="276" actId="478"/>
          <ac:spMkLst>
            <pc:docMk/>
            <pc:sldMk cId="926828933" sldId="267"/>
            <ac:spMk id="16" creationId="{ABC6F1FD-C3F1-0580-E3FD-17A37E5F520A}"/>
          </ac:spMkLst>
        </pc:spChg>
      </pc:sldChg>
      <pc:sldChg chg="delSp mod">
        <pc:chgData name="MARQUES NETO Joana (AMLA)" userId="e2e1a574-deb6-43cb-b069-6d2212a5aecf" providerId="ADAL" clId="{A404F361-D514-4E8B-AFD4-3CCDDA4A22FC}" dt="2025-11-11T10:52:54.586" v="277" actId="478"/>
        <pc:sldMkLst>
          <pc:docMk/>
          <pc:sldMk cId="1241449940" sldId="268"/>
        </pc:sldMkLst>
        <pc:spChg chg="del">
          <ac:chgData name="MARQUES NETO Joana (AMLA)" userId="e2e1a574-deb6-43cb-b069-6d2212a5aecf" providerId="ADAL" clId="{A404F361-D514-4E8B-AFD4-3CCDDA4A22FC}" dt="2025-11-11T10:52:54.586" v="277" actId="478"/>
          <ac:spMkLst>
            <pc:docMk/>
            <pc:sldMk cId="1241449940" sldId="268"/>
            <ac:spMk id="16" creationId="{ABC6F1FD-C3F1-0580-E3FD-17A37E5F520A}"/>
          </ac:spMkLst>
        </pc:spChg>
      </pc:sldChg>
      <pc:sldChg chg="modSp mod">
        <pc:chgData name="MARQUES NETO Joana (AMLA)" userId="e2e1a574-deb6-43cb-b069-6d2212a5aecf" providerId="ADAL" clId="{A404F361-D514-4E8B-AFD4-3CCDDA4A22FC}" dt="2025-11-11T10:52:57.355" v="278" actId="20577"/>
        <pc:sldMkLst>
          <pc:docMk/>
          <pc:sldMk cId="2472195602" sldId="269"/>
        </pc:sldMkLst>
        <pc:spChg chg="mod">
          <ac:chgData name="MARQUES NETO Joana (AMLA)" userId="e2e1a574-deb6-43cb-b069-6d2212a5aecf" providerId="ADAL" clId="{A404F361-D514-4E8B-AFD4-3CCDDA4A22FC}" dt="2025-11-11T10:52:57.355" v="278" actId="20577"/>
          <ac:spMkLst>
            <pc:docMk/>
            <pc:sldMk cId="2472195602" sldId="269"/>
            <ac:spMk id="16" creationId="{ABC6F1FD-C3F1-0580-E3FD-17A37E5F520A}"/>
          </ac:spMkLst>
        </pc:spChg>
      </pc:sldChg>
      <pc:sldChg chg="delSp mod">
        <pc:chgData name="MARQUES NETO Joana (AMLA)" userId="e2e1a574-deb6-43cb-b069-6d2212a5aecf" providerId="ADAL" clId="{A404F361-D514-4E8B-AFD4-3CCDDA4A22FC}" dt="2025-11-11T10:52:59.900" v="279" actId="478"/>
        <pc:sldMkLst>
          <pc:docMk/>
          <pc:sldMk cId="4025988902" sldId="271"/>
        </pc:sldMkLst>
        <pc:spChg chg="del">
          <ac:chgData name="MARQUES NETO Joana (AMLA)" userId="e2e1a574-deb6-43cb-b069-6d2212a5aecf" providerId="ADAL" clId="{A404F361-D514-4E8B-AFD4-3CCDDA4A22FC}" dt="2025-11-11T10:52:59.900" v="279" actId="478"/>
          <ac:spMkLst>
            <pc:docMk/>
            <pc:sldMk cId="4025988902" sldId="271"/>
            <ac:spMk id="16" creationId="{ABC6F1FD-C3F1-0580-E3FD-17A37E5F520A}"/>
          </ac:spMkLst>
        </pc:spChg>
      </pc:sldChg>
      <pc:sldChg chg="delSp modSp mod">
        <pc:chgData name="MARQUES NETO Joana (AMLA)" userId="e2e1a574-deb6-43cb-b069-6d2212a5aecf" providerId="ADAL" clId="{A404F361-D514-4E8B-AFD4-3CCDDA4A22FC}" dt="2025-11-11T10:53:13.390" v="282" actId="478"/>
        <pc:sldMkLst>
          <pc:docMk/>
          <pc:sldMk cId="3719608550" sldId="273"/>
        </pc:sldMkLst>
        <pc:spChg chg="del">
          <ac:chgData name="MARQUES NETO Joana (AMLA)" userId="e2e1a574-deb6-43cb-b069-6d2212a5aecf" providerId="ADAL" clId="{A404F361-D514-4E8B-AFD4-3CCDDA4A22FC}" dt="2025-11-11T10:53:13.390" v="282" actId="478"/>
          <ac:spMkLst>
            <pc:docMk/>
            <pc:sldMk cId="3719608550" sldId="273"/>
            <ac:spMk id="16" creationId="{ABC6F1FD-C3F1-0580-E3FD-17A37E5F520A}"/>
          </ac:spMkLst>
        </pc:spChg>
        <pc:spChg chg="mod">
          <ac:chgData name="MARQUES NETO Joana (AMLA)" userId="e2e1a574-deb6-43cb-b069-6d2212a5aecf" providerId="ADAL" clId="{A404F361-D514-4E8B-AFD4-3CCDDA4A22FC}" dt="2025-11-11T10:38:36.502" v="61" actId="20577"/>
          <ac:spMkLst>
            <pc:docMk/>
            <pc:sldMk cId="3719608550" sldId="273"/>
            <ac:spMk id="32" creationId="{00000000-0000-0000-0000-000000000000}"/>
          </ac:spMkLst>
        </pc:spChg>
        <pc:picChg chg="mod">
          <ac:chgData name="MARQUES NETO Joana (AMLA)" userId="e2e1a574-deb6-43cb-b069-6d2212a5aecf" providerId="ADAL" clId="{A404F361-D514-4E8B-AFD4-3CCDDA4A22FC}" dt="2025-11-11T10:38:44.747" v="64" actId="1076"/>
          <ac:picMkLst>
            <pc:docMk/>
            <pc:sldMk cId="3719608550" sldId="273"/>
            <ac:picMk id="14" creationId="{438E6916-AA48-0528-A722-54335255BC44}"/>
          </ac:picMkLst>
        </pc:picChg>
      </pc:sldChg>
      <pc:sldChg chg="addSp delSp modSp mod ord delCm modCm">
        <pc:chgData name="MARQUES NETO Joana (AMLA)" userId="e2e1a574-deb6-43cb-b069-6d2212a5aecf" providerId="ADAL" clId="{A404F361-D514-4E8B-AFD4-3CCDDA4A22FC}" dt="2025-11-11T10:53:07.707" v="281" actId="478"/>
        <pc:sldMkLst>
          <pc:docMk/>
          <pc:sldMk cId="1394390722" sldId="274"/>
        </pc:sldMkLst>
        <pc:spChg chg="del">
          <ac:chgData name="MARQUES NETO Joana (AMLA)" userId="e2e1a574-deb6-43cb-b069-6d2212a5aecf" providerId="ADAL" clId="{A404F361-D514-4E8B-AFD4-3CCDDA4A22FC}" dt="2025-11-11T10:42:24.401" v="95" actId="478"/>
          <ac:spMkLst>
            <pc:docMk/>
            <pc:sldMk cId="1394390722" sldId="274"/>
            <ac:spMk id="4" creationId="{E0F085F6-0287-BC73-AB5B-280C18ED9622}"/>
          </ac:spMkLst>
        </pc:spChg>
        <pc:spChg chg="add mod">
          <ac:chgData name="MARQUES NETO Joana (AMLA)" userId="e2e1a574-deb6-43cb-b069-6d2212a5aecf" providerId="ADAL" clId="{A404F361-D514-4E8B-AFD4-3CCDDA4A22FC}" dt="2025-11-11T10:46:04.535" v="222" actId="1582"/>
          <ac:spMkLst>
            <pc:docMk/>
            <pc:sldMk cId="1394390722" sldId="274"/>
            <ac:spMk id="5" creationId="{AF55FE4F-38EE-FB80-257E-6AD5081ED56A}"/>
          </ac:spMkLst>
        </pc:spChg>
        <pc:spChg chg="del">
          <ac:chgData name="MARQUES NETO Joana (AMLA)" userId="e2e1a574-deb6-43cb-b069-6d2212a5aecf" providerId="ADAL" clId="{A404F361-D514-4E8B-AFD4-3CCDDA4A22FC}" dt="2025-11-11T10:42:26.425" v="97" actId="478"/>
          <ac:spMkLst>
            <pc:docMk/>
            <pc:sldMk cId="1394390722" sldId="274"/>
            <ac:spMk id="6" creationId="{DCDD2285-5F55-8E31-1C74-06B38FE73B41}"/>
          </ac:spMkLst>
        </pc:spChg>
        <pc:spChg chg="add mod">
          <ac:chgData name="MARQUES NETO Joana (AMLA)" userId="e2e1a574-deb6-43cb-b069-6d2212a5aecf" providerId="ADAL" clId="{A404F361-D514-4E8B-AFD4-3CCDDA4A22FC}" dt="2025-11-11T10:45:54.762" v="220" actId="404"/>
          <ac:spMkLst>
            <pc:docMk/>
            <pc:sldMk cId="1394390722" sldId="274"/>
            <ac:spMk id="8" creationId="{9B7715F9-9166-5479-2774-46D8E0FA571E}"/>
          </ac:spMkLst>
        </pc:spChg>
        <pc:spChg chg="del mod">
          <ac:chgData name="MARQUES NETO Joana (AMLA)" userId="e2e1a574-deb6-43cb-b069-6d2212a5aecf" providerId="ADAL" clId="{A404F361-D514-4E8B-AFD4-3CCDDA4A22FC}" dt="2025-11-11T10:42:28.545" v="100" actId="478"/>
          <ac:spMkLst>
            <pc:docMk/>
            <pc:sldMk cId="1394390722" sldId="274"/>
            <ac:spMk id="14" creationId="{287A3B85-B9EE-F6DA-A623-6C2DA7FD3CD6}"/>
          </ac:spMkLst>
        </pc:spChg>
        <pc:spChg chg="del">
          <ac:chgData name="MARQUES NETO Joana (AMLA)" userId="e2e1a574-deb6-43cb-b069-6d2212a5aecf" providerId="ADAL" clId="{A404F361-D514-4E8B-AFD4-3CCDDA4A22FC}" dt="2025-11-11T10:53:07.707" v="281" actId="478"/>
          <ac:spMkLst>
            <pc:docMk/>
            <pc:sldMk cId="1394390722" sldId="274"/>
            <ac:spMk id="16" creationId="{ABC6F1FD-C3F1-0580-E3FD-17A37E5F520A}"/>
          </ac:spMkLst>
        </pc:spChg>
        <pc:spChg chg="mod">
          <ac:chgData name="MARQUES NETO Joana (AMLA)" userId="e2e1a574-deb6-43cb-b069-6d2212a5aecf" providerId="ADAL" clId="{A404F361-D514-4E8B-AFD4-3CCDDA4A22FC}" dt="2025-11-11T10:43:22.842" v="148" actId="6549"/>
          <ac:spMkLst>
            <pc:docMk/>
            <pc:sldMk cId="1394390722" sldId="274"/>
            <ac:spMk id="32" creationId="{00000000-0000-0000-0000-000000000000}"/>
          </ac:spMkLst>
        </pc:spChg>
        <pc:spChg chg="mod">
          <ac:chgData name="MARQUES NETO Joana (AMLA)" userId="e2e1a574-deb6-43cb-b069-6d2212a5aecf" providerId="ADAL" clId="{A404F361-D514-4E8B-AFD4-3CCDDA4A22FC}" dt="2025-11-11T10:45:14.574" v="219" actId="20577"/>
          <ac:spMkLst>
            <pc:docMk/>
            <pc:sldMk cId="1394390722" sldId="274"/>
            <ac:spMk id="33" creationId="{343692F2-D50A-1E1C-9F67-9DE05A4D6A8C}"/>
          </ac:spMkLst>
        </pc:spChg>
        <pc:graphicFrameChg chg="mod">
          <ac:chgData name="MARQUES NETO Joana (AMLA)" userId="e2e1a574-deb6-43cb-b069-6d2212a5aecf" providerId="ADAL" clId="{A404F361-D514-4E8B-AFD4-3CCDDA4A22FC}" dt="2025-11-11T10:43:56.819" v="151" actId="1076"/>
          <ac:graphicFrameMkLst>
            <pc:docMk/>
            <pc:sldMk cId="1394390722" sldId="274"/>
            <ac:graphicFrameMk id="9" creationId="{450962B2-F44B-ED6E-8928-DB859AA88EAB}"/>
          </ac:graphicFrameMkLst>
        </pc:graphicFrameChg>
        <pc:picChg chg="mod">
          <ac:chgData name="MARQUES NETO Joana (AMLA)" userId="e2e1a574-deb6-43cb-b069-6d2212a5aecf" providerId="ADAL" clId="{A404F361-D514-4E8B-AFD4-3CCDDA4A22FC}" dt="2025-11-11T10:53:05.764" v="280" actId="1076"/>
          <ac:picMkLst>
            <pc:docMk/>
            <pc:sldMk cId="1394390722" sldId="274"/>
            <ac:picMk id="2" creationId="{AA1B295F-A054-F4CB-9BA2-46CE23C7A1B3}"/>
          </ac:picMkLst>
        </pc:picChg>
        <pc:cxnChg chg="del">
          <ac:chgData name="MARQUES NETO Joana (AMLA)" userId="e2e1a574-deb6-43cb-b069-6d2212a5aecf" providerId="ADAL" clId="{A404F361-D514-4E8B-AFD4-3CCDDA4A22FC}" dt="2025-11-11T10:42:25.183" v="96" actId="478"/>
          <ac:cxnSpMkLst>
            <pc:docMk/>
            <pc:sldMk cId="1394390722" sldId="274"/>
            <ac:cxnSpMk id="3" creationId="{D7A3057E-B83C-CEBD-5830-8D8FA5953D29}"/>
          </ac:cxnSpMkLst>
        </pc:cxnChg>
        <pc:cxnChg chg="del">
          <ac:chgData name="MARQUES NETO Joana (AMLA)" userId="e2e1a574-deb6-43cb-b069-6d2212a5aecf" providerId="ADAL" clId="{A404F361-D514-4E8B-AFD4-3CCDDA4A22FC}" dt="2025-11-11T10:42:27.234" v="99" actId="478"/>
          <ac:cxnSpMkLst>
            <pc:docMk/>
            <pc:sldMk cId="1394390722" sldId="274"/>
            <ac:cxnSpMk id="7" creationId="{E3F4DFEA-DB7A-DB5E-A3FC-57EEF2E5B2C0}"/>
          </ac:cxnSpMkLst>
        </pc:cxnChg>
        <pc:cxnChg chg="del mod">
          <ac:chgData name="MARQUES NETO Joana (AMLA)" userId="e2e1a574-deb6-43cb-b069-6d2212a5aecf" providerId="ADAL" clId="{A404F361-D514-4E8B-AFD4-3CCDDA4A22FC}" dt="2025-11-11T10:42:29.907" v="101" actId="478"/>
          <ac:cxnSpMkLst>
            <pc:docMk/>
            <pc:sldMk cId="1394390722" sldId="274"/>
            <ac:cxnSpMk id="22" creationId="{6684397D-6245-611F-42E4-BC6686372C7A}"/>
          </ac:cxnSpMkLst>
        </pc:cxnChg>
        <pc:cxnChg chg="del">
          <ac:chgData name="MARQUES NETO Joana (AMLA)" userId="e2e1a574-deb6-43cb-b069-6d2212a5aecf" providerId="ADAL" clId="{A404F361-D514-4E8B-AFD4-3CCDDA4A22FC}" dt="2025-11-11T10:42:46.490" v="102" actId="478"/>
          <ac:cxnSpMkLst>
            <pc:docMk/>
            <pc:sldMk cId="1394390722" sldId="274"/>
            <ac:cxnSpMk id="27" creationId="{07FDC04B-FC1D-9C22-B76A-FAD670F23A2A}"/>
          </ac:cxnSpMkLst>
        </pc:cxnChg>
        <pc:cxnChg chg="mod">
          <ac:chgData name="MARQUES NETO Joana (AMLA)" userId="e2e1a574-deb6-43cb-b069-6d2212a5aecf" providerId="ADAL" clId="{A404F361-D514-4E8B-AFD4-3CCDDA4A22FC}" dt="2025-11-11T10:43:56.819" v="151" actId="1076"/>
          <ac:cxnSpMkLst>
            <pc:docMk/>
            <pc:sldMk cId="1394390722" sldId="274"/>
            <ac:cxnSpMk id="31" creationId="{EABB6FEB-484D-611B-9196-496C86D5EC0C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QUES NETO Joana (AMLA)" userId="e2e1a574-deb6-43cb-b069-6d2212a5aecf" providerId="ADAL" clId="{A404F361-D514-4E8B-AFD4-3CCDDA4A22FC}" dt="2025-11-11T10:46:22.028" v="223"/>
              <pc2:cmMkLst xmlns:pc2="http://schemas.microsoft.com/office/powerpoint/2019/9/main/command">
                <pc:docMk/>
                <pc:sldMk cId="1394390722" sldId="274"/>
                <pc2:cmMk id="{AFE1A327-74CE-4CAB-8CB2-CDAE90BA0947}"/>
              </pc2:cmMkLst>
            </pc226:cmChg>
            <pc226:cmChg xmlns:pc226="http://schemas.microsoft.com/office/powerpoint/2022/06/main/command" chg="del mod">
              <pc226:chgData name="MARQUES NETO Joana (AMLA)" userId="e2e1a574-deb6-43cb-b069-6d2212a5aecf" providerId="ADAL" clId="{A404F361-D514-4E8B-AFD4-3CCDDA4A22FC}" dt="2025-11-11T10:46:25.618" v="225"/>
              <pc2:cmMkLst xmlns:pc2="http://schemas.microsoft.com/office/powerpoint/2019/9/main/command">
                <pc:docMk/>
                <pc:sldMk cId="1394390722" sldId="274"/>
                <pc2:cmMk id="{D641CE3F-F90C-4BB2-AA72-8D89C45C9414}"/>
              </pc2:cmMkLst>
            </pc226:cmChg>
            <pc226:cmChg xmlns:pc226="http://schemas.microsoft.com/office/powerpoint/2022/06/main/command" chg="del mod">
              <pc226:chgData name="MARQUES NETO Joana (AMLA)" userId="e2e1a574-deb6-43cb-b069-6d2212a5aecf" providerId="ADAL" clId="{A404F361-D514-4E8B-AFD4-3CCDDA4A22FC}" dt="2025-11-11T10:46:23.503" v="224"/>
              <pc2:cmMkLst xmlns:pc2="http://schemas.microsoft.com/office/powerpoint/2019/9/main/command">
                <pc:docMk/>
                <pc:sldMk cId="1394390722" sldId="274"/>
                <pc2:cmMk id="{05D0C85D-6179-4705-9F55-F00A177A02F4}"/>
              </pc2:cmMkLst>
            </pc226:cmChg>
          </p:ext>
        </pc:extLst>
      </pc:sldChg>
      <pc:sldChg chg="delSp modSp mod ord delCm modCm">
        <pc:chgData name="MARQUES NETO Joana (AMLA)" userId="e2e1a574-deb6-43cb-b069-6d2212a5aecf" providerId="ADAL" clId="{A404F361-D514-4E8B-AFD4-3CCDDA4A22FC}" dt="2025-11-11T10:53:16.204" v="283" actId="478"/>
        <pc:sldMkLst>
          <pc:docMk/>
          <pc:sldMk cId="487645353" sldId="275"/>
        </pc:sldMkLst>
        <pc:spChg chg="del">
          <ac:chgData name="MARQUES NETO Joana (AMLA)" userId="e2e1a574-deb6-43cb-b069-6d2212a5aecf" providerId="ADAL" clId="{A404F361-D514-4E8B-AFD4-3CCDDA4A22FC}" dt="2025-11-11T10:53:16.204" v="283" actId="478"/>
          <ac:spMkLst>
            <pc:docMk/>
            <pc:sldMk cId="487645353" sldId="275"/>
            <ac:spMk id="16" creationId="{ABC6F1FD-C3F1-0580-E3FD-17A37E5F520A}"/>
          </ac:spMkLst>
        </pc:spChg>
        <pc:spChg chg="mod">
          <ac:chgData name="MARQUES NETO Joana (AMLA)" userId="e2e1a574-deb6-43cb-b069-6d2212a5aecf" providerId="ADAL" clId="{A404F361-D514-4E8B-AFD4-3CCDDA4A22FC}" dt="2025-11-11T10:38:53.790" v="66"/>
          <ac:spMkLst>
            <pc:docMk/>
            <pc:sldMk cId="487645353" sldId="275"/>
            <ac:spMk id="32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RQUES NETO Joana (AMLA)" userId="e2e1a574-deb6-43cb-b069-6d2212a5aecf" providerId="ADAL" clId="{A404F361-D514-4E8B-AFD4-3CCDDA4A22FC}" dt="2025-11-11T10:39:29.542" v="69"/>
              <pc2:cmMkLst xmlns:pc2="http://schemas.microsoft.com/office/powerpoint/2019/9/main/command">
                <pc:docMk/>
                <pc:sldMk cId="487645353" sldId="275"/>
                <pc2:cmMk id="{B8A52CBF-BE81-45AF-953D-6227FB62E96E}"/>
              </pc2:cmMkLst>
            </pc226:cmChg>
          </p:ext>
        </pc:extLst>
      </pc:sldChg>
      <pc:sldChg chg="delSp mod">
        <pc:chgData name="MARQUES NETO Joana (AMLA)" userId="e2e1a574-deb6-43cb-b069-6d2212a5aecf" providerId="ADAL" clId="{A404F361-D514-4E8B-AFD4-3CCDDA4A22FC}" dt="2025-11-11T10:52:46.967" v="275" actId="478"/>
        <pc:sldMkLst>
          <pc:docMk/>
          <pc:sldMk cId="141766422" sldId="276"/>
        </pc:sldMkLst>
        <pc:spChg chg="del">
          <ac:chgData name="MARQUES NETO Joana (AMLA)" userId="e2e1a574-deb6-43cb-b069-6d2212a5aecf" providerId="ADAL" clId="{A404F361-D514-4E8B-AFD4-3CCDDA4A22FC}" dt="2025-11-11T10:52:46.967" v="275" actId="478"/>
          <ac:spMkLst>
            <pc:docMk/>
            <pc:sldMk cId="141766422" sldId="276"/>
            <ac:spMk id="16" creationId="{ABC6F1FD-C3F1-0580-E3FD-17A37E5F520A}"/>
          </ac:spMkLst>
        </pc:spChg>
      </pc:sldChg>
      <pc:sldChg chg="addSp delSp modSp add mod">
        <pc:chgData name="MARQUES NETO Joana (AMLA)" userId="e2e1a574-deb6-43cb-b069-6d2212a5aecf" providerId="ADAL" clId="{A404F361-D514-4E8B-AFD4-3CCDDA4A22FC}" dt="2025-11-11T10:50:30.930" v="270" actId="20577"/>
        <pc:sldMkLst>
          <pc:docMk/>
          <pc:sldMk cId="1098916682" sldId="350"/>
        </pc:sldMkLst>
        <pc:spChg chg="mod topLvl">
          <ac:chgData name="MARQUES NETO Joana (AMLA)" userId="e2e1a574-deb6-43cb-b069-6d2212a5aecf" providerId="ADAL" clId="{A404F361-D514-4E8B-AFD4-3CCDDA4A22FC}" dt="2025-11-11T10:50:05.784" v="261" actId="1076"/>
          <ac:spMkLst>
            <pc:docMk/>
            <pc:sldMk cId="1098916682" sldId="350"/>
            <ac:spMk id="6" creationId="{6EEDA222-3B10-DD14-CCD5-0D3286C76559}"/>
          </ac:spMkLst>
        </pc:spChg>
        <pc:spChg chg="mod topLvl">
          <ac:chgData name="MARQUES NETO Joana (AMLA)" userId="e2e1a574-deb6-43cb-b069-6d2212a5aecf" providerId="ADAL" clId="{A404F361-D514-4E8B-AFD4-3CCDDA4A22FC}" dt="2025-11-11T10:50:05.784" v="261" actId="1076"/>
          <ac:spMkLst>
            <pc:docMk/>
            <pc:sldMk cId="1098916682" sldId="350"/>
            <ac:spMk id="7" creationId="{457403F0-58F4-BEB0-71FE-15C1BBB5E082}"/>
          </ac:spMkLst>
        </pc:spChg>
        <pc:spChg chg="del mod topLvl">
          <ac:chgData name="MARQUES NETO Joana (AMLA)" userId="e2e1a574-deb6-43cb-b069-6d2212a5aecf" providerId="ADAL" clId="{A404F361-D514-4E8B-AFD4-3CCDDA4A22FC}" dt="2025-11-11T10:47:58.652" v="231" actId="478"/>
          <ac:spMkLst>
            <pc:docMk/>
            <pc:sldMk cId="1098916682" sldId="350"/>
            <ac:spMk id="8" creationId="{1CD2CCAC-18E7-1B8B-5283-3942992B439F}"/>
          </ac:spMkLst>
        </pc:spChg>
        <pc:spChg chg="del">
          <ac:chgData name="MARQUES NETO Joana (AMLA)" userId="e2e1a574-deb6-43cb-b069-6d2212a5aecf" providerId="ADAL" clId="{A404F361-D514-4E8B-AFD4-3CCDDA4A22FC}" dt="2025-11-11T10:48:20.333" v="239" actId="478"/>
          <ac:spMkLst>
            <pc:docMk/>
            <pc:sldMk cId="1098916682" sldId="350"/>
            <ac:spMk id="9" creationId="{7BBF2DD7-50A8-22B1-2BF6-2BF3357C4C6C}"/>
          </ac:spMkLst>
        </pc:spChg>
        <pc:spChg chg="del mod topLvl">
          <ac:chgData name="MARQUES NETO Joana (AMLA)" userId="e2e1a574-deb6-43cb-b069-6d2212a5aecf" providerId="ADAL" clId="{A404F361-D514-4E8B-AFD4-3CCDDA4A22FC}" dt="2025-11-11T10:48:00.862" v="232" actId="478"/>
          <ac:spMkLst>
            <pc:docMk/>
            <pc:sldMk cId="1098916682" sldId="350"/>
            <ac:spMk id="10" creationId="{14A72E77-F1EE-969B-4C68-D64607347488}"/>
          </ac:spMkLst>
        </pc:spChg>
        <pc:spChg chg="add mod">
          <ac:chgData name="MARQUES NETO Joana (AMLA)" userId="e2e1a574-deb6-43cb-b069-6d2212a5aecf" providerId="ADAL" clId="{A404F361-D514-4E8B-AFD4-3CCDDA4A22FC}" dt="2025-11-11T10:50:30.930" v="270" actId="20577"/>
          <ac:spMkLst>
            <pc:docMk/>
            <pc:sldMk cId="1098916682" sldId="350"/>
            <ac:spMk id="14" creationId="{F90C4FB9-C456-9D6E-9503-BD186F0119C0}"/>
          </ac:spMkLst>
        </pc:spChg>
        <pc:grpChg chg="del mod">
          <ac:chgData name="MARQUES NETO Joana (AMLA)" userId="e2e1a574-deb6-43cb-b069-6d2212a5aecf" providerId="ADAL" clId="{A404F361-D514-4E8B-AFD4-3CCDDA4A22FC}" dt="2025-11-11T10:47:57.061" v="230" actId="165"/>
          <ac:grpSpMkLst>
            <pc:docMk/>
            <pc:sldMk cId="1098916682" sldId="350"/>
            <ac:grpSpMk id="2" creationId="{4D0B5995-05C6-BCD3-BE8E-7DFA817B2AED}"/>
          </ac:grpSpMkLst>
        </pc:grpChg>
        <pc:grpChg chg="add del mod">
          <ac:chgData name="MARQUES NETO Joana (AMLA)" userId="e2e1a574-deb6-43cb-b069-6d2212a5aecf" providerId="ADAL" clId="{A404F361-D514-4E8B-AFD4-3CCDDA4A22FC}" dt="2025-11-11T10:49:40.844" v="255" actId="165"/>
          <ac:grpSpMkLst>
            <pc:docMk/>
            <pc:sldMk cId="1098916682" sldId="350"/>
            <ac:grpSpMk id="11" creationId="{F4149CFA-308A-BBB5-65B7-6106BA96A30C}"/>
          </ac:grpSpMkLst>
        </pc:grpChg>
        <pc:graphicFrameChg chg="del">
          <ac:chgData name="MARQUES NETO Joana (AMLA)" userId="e2e1a574-deb6-43cb-b069-6d2212a5aecf" providerId="ADAL" clId="{A404F361-D514-4E8B-AFD4-3CCDDA4A22FC}" dt="2025-11-11T10:47:54.032" v="229" actId="18245"/>
          <ac:graphicFrameMkLst>
            <pc:docMk/>
            <pc:sldMk cId="1098916682" sldId="350"/>
            <ac:graphicFrameMk id="4" creationId="{CCDE365A-CE44-20D7-4BB0-2910E4E60B67}"/>
          </ac:graphicFrameMkLst>
        </pc:graphicFrameChg>
        <pc:picChg chg="mod ord">
          <ac:chgData name="MARQUES NETO Joana (AMLA)" userId="e2e1a574-deb6-43cb-b069-6d2212a5aecf" providerId="ADAL" clId="{A404F361-D514-4E8B-AFD4-3CCDDA4A22FC}" dt="2025-11-11T10:49:33.736" v="254" actId="1076"/>
          <ac:picMkLst>
            <pc:docMk/>
            <pc:sldMk cId="1098916682" sldId="350"/>
            <ac:picMk id="3" creationId="{BF31E3D3-B7CC-7141-D238-651D514650DE}"/>
          </ac:picMkLst>
        </pc:picChg>
        <pc:picChg chg="add mod">
          <ac:chgData name="MARQUES NETO Joana (AMLA)" userId="e2e1a574-deb6-43cb-b069-6d2212a5aecf" providerId="ADAL" clId="{A404F361-D514-4E8B-AFD4-3CCDDA4A22FC}" dt="2025-11-11T10:49:56.689" v="258" actId="1076"/>
          <ac:picMkLst>
            <pc:docMk/>
            <pc:sldMk cId="1098916682" sldId="350"/>
            <ac:picMk id="13" creationId="{04E23A35-7A3E-0CDC-2243-969BFD77D0A6}"/>
          </ac:picMkLst>
        </pc:picChg>
      </pc:sldChg>
      <pc:sldChg chg="ord">
        <pc:chgData name="MARQUES NETO Joana (AMLA)" userId="e2e1a574-deb6-43cb-b069-6d2212a5aecf" providerId="ADAL" clId="{A404F361-D514-4E8B-AFD4-3CCDDA4A22FC}" dt="2025-11-11T10:34:35.054" v="1"/>
        <pc:sldMkLst>
          <pc:docMk/>
          <pc:sldMk cId="1831761094" sldId="360"/>
        </pc:sldMkLst>
      </pc:sldChg>
      <pc:sldChg chg="modSp mod delCm modCm">
        <pc:chgData name="MARQUES NETO Joana (AMLA)" userId="e2e1a574-deb6-43cb-b069-6d2212a5aecf" providerId="ADAL" clId="{A404F361-D514-4E8B-AFD4-3CCDDA4A22FC}" dt="2025-11-11T10:37:55.526" v="15"/>
        <pc:sldMkLst>
          <pc:docMk/>
          <pc:sldMk cId="2861444570" sldId="366"/>
        </pc:sldMkLst>
        <pc:spChg chg="mod">
          <ac:chgData name="MARQUES NETO Joana (AMLA)" userId="e2e1a574-deb6-43cb-b069-6d2212a5aecf" providerId="ADAL" clId="{A404F361-D514-4E8B-AFD4-3CCDDA4A22FC}" dt="2025-11-11T10:37:52.510" v="14" actId="20577"/>
          <ac:spMkLst>
            <pc:docMk/>
            <pc:sldMk cId="2861444570" sldId="366"/>
            <ac:spMk id="6" creationId="{F0606E22-23F1-4601-BA64-4C04382883E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RQUES NETO Joana (AMLA)" userId="e2e1a574-deb6-43cb-b069-6d2212a5aecf" providerId="ADAL" clId="{A404F361-D514-4E8B-AFD4-3CCDDA4A22FC}" dt="2025-11-11T10:37:55.526" v="15"/>
              <pc2:cmMkLst xmlns:pc2="http://schemas.microsoft.com/office/powerpoint/2019/9/main/command">
                <pc:docMk/>
                <pc:sldMk cId="2861444570" sldId="366"/>
                <pc2:cmMk id="{B9E1B15D-E2C6-49D3-9605-BA351722F571}"/>
              </pc2:cmMkLst>
            </pc226:cmChg>
          </p:ext>
        </pc:extLst>
      </pc:sldChg>
      <pc:sldChg chg="addSp delSp modSp mod">
        <pc:chgData name="MARQUES NETO Joana (AMLA)" userId="e2e1a574-deb6-43cb-b069-6d2212a5aecf" providerId="ADAL" clId="{A404F361-D514-4E8B-AFD4-3CCDDA4A22FC}" dt="2025-11-11T10:51:19.889" v="271"/>
        <pc:sldMkLst>
          <pc:docMk/>
          <pc:sldMk cId="1793776570" sldId="387"/>
        </pc:sldMkLst>
        <pc:spChg chg="del">
          <ac:chgData name="MARQUES NETO Joana (AMLA)" userId="e2e1a574-deb6-43cb-b069-6d2212a5aecf" providerId="ADAL" clId="{A404F361-D514-4E8B-AFD4-3CCDDA4A22FC}" dt="2025-11-11T10:36:31.419" v="2" actId="478"/>
          <ac:spMkLst>
            <pc:docMk/>
            <pc:sldMk cId="1793776570" sldId="387"/>
            <ac:spMk id="11" creationId="{568FD0FD-D6A4-77E1-0F7D-B8C3C397A83C}"/>
          </ac:spMkLst>
        </pc:spChg>
        <pc:spChg chg="mod">
          <ac:chgData name="MARQUES NETO Joana (AMLA)" userId="e2e1a574-deb6-43cb-b069-6d2212a5aecf" providerId="ADAL" clId="{A404F361-D514-4E8B-AFD4-3CCDDA4A22FC}" dt="2025-11-11T10:36:42.747" v="7" actId="1076"/>
          <ac:spMkLst>
            <pc:docMk/>
            <pc:sldMk cId="1793776570" sldId="387"/>
            <ac:spMk id="49" creationId="{0E5F30AE-CCAF-0C28-CD32-1F7B4B564691}"/>
          </ac:spMkLst>
        </pc:spChg>
        <pc:picChg chg="add mod">
          <ac:chgData name="MARQUES NETO Joana (AMLA)" userId="e2e1a574-deb6-43cb-b069-6d2212a5aecf" providerId="ADAL" clId="{A404F361-D514-4E8B-AFD4-3CCDDA4A22FC}" dt="2025-11-11T10:51:19.889" v="271"/>
          <ac:picMkLst>
            <pc:docMk/>
            <pc:sldMk cId="1793776570" sldId="387"/>
            <ac:picMk id="2" creationId="{8199BBEE-770C-C4FA-2616-4893A598804E}"/>
          </ac:picMkLst>
        </pc:picChg>
        <pc:picChg chg="mod">
          <ac:chgData name="MARQUES NETO Joana (AMLA)" userId="e2e1a574-deb6-43cb-b069-6d2212a5aecf" providerId="ADAL" clId="{A404F361-D514-4E8B-AFD4-3CCDDA4A22FC}" dt="2025-11-11T10:36:45.291" v="8" actId="1076"/>
          <ac:picMkLst>
            <pc:docMk/>
            <pc:sldMk cId="1793776570" sldId="387"/>
            <ac:picMk id="4" creationId="{1ABE520D-EF80-EC6D-C8AF-417E1AC3B600}"/>
          </ac:picMkLst>
        </pc:picChg>
      </pc:sldChg>
      <pc:sldChg chg="addSp modSp mod">
        <pc:chgData name="MARQUES NETO Joana (AMLA)" userId="e2e1a574-deb6-43cb-b069-6d2212a5aecf" providerId="ADAL" clId="{A404F361-D514-4E8B-AFD4-3CCDDA4A22FC}" dt="2025-11-11T10:51:21.095" v="272"/>
        <pc:sldMkLst>
          <pc:docMk/>
          <pc:sldMk cId="3570536119" sldId="388"/>
        </pc:sldMkLst>
        <pc:spChg chg="mod">
          <ac:chgData name="MARQUES NETO Joana (AMLA)" userId="e2e1a574-deb6-43cb-b069-6d2212a5aecf" providerId="ADAL" clId="{A404F361-D514-4E8B-AFD4-3CCDDA4A22FC}" dt="2025-11-11T10:37:17.445" v="9" actId="115"/>
          <ac:spMkLst>
            <pc:docMk/>
            <pc:sldMk cId="3570536119" sldId="388"/>
            <ac:spMk id="45" creationId="{961B752C-6FDC-BBD6-8E6F-DBC655FBF30B}"/>
          </ac:spMkLst>
        </pc:spChg>
        <pc:picChg chg="add mod">
          <ac:chgData name="MARQUES NETO Joana (AMLA)" userId="e2e1a574-deb6-43cb-b069-6d2212a5aecf" providerId="ADAL" clId="{A404F361-D514-4E8B-AFD4-3CCDDA4A22FC}" dt="2025-11-11T10:51:21.095" v="272"/>
          <ac:picMkLst>
            <pc:docMk/>
            <pc:sldMk cId="3570536119" sldId="388"/>
            <ac:picMk id="2" creationId="{26DF6A39-D0BC-2A12-8921-4FD26ADC4D78}"/>
          </ac:picMkLst>
        </pc:picChg>
      </pc:sldChg>
      <pc:sldChg chg="new del">
        <pc:chgData name="MARQUES NETO Joana (AMLA)" userId="e2e1a574-deb6-43cb-b069-6d2212a5aecf" providerId="ADAL" clId="{A404F361-D514-4E8B-AFD4-3CCDDA4A22FC}" dt="2025-11-11T10:47:43.599" v="228" actId="47"/>
        <pc:sldMkLst>
          <pc:docMk/>
          <pc:sldMk cId="2538644457" sldId="389"/>
        </pc:sldMkLst>
      </pc:sldChg>
    </pc:docChg>
  </pc:docChgLst>
</pc:chgInfo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svg"/><Relationship Id="rId7" Type="http://schemas.openxmlformats.org/officeDocument/2006/relationships/image" Target="../media/image57.svg"/><Relationship Id="rId2" Type="http://schemas.openxmlformats.org/officeDocument/2006/relationships/image" Target="../media/image52.png"/><Relationship Id="rId1" Type="http://schemas.openxmlformats.org/officeDocument/2006/relationships/hyperlink" Target="https://www.eba.europa.eu/sites/default/files/2025-07/b895997c-c691-4519-967d-fc217d97ee47/2025%20Multilateral%20Memorandum%20of%20Understanding%20between%20AMLA%20and%20the%20ESAs.pdf" TargetMode="External"/><Relationship Id="rId6" Type="http://schemas.openxmlformats.org/officeDocument/2006/relationships/image" Target="../media/image56.png"/><Relationship Id="rId11" Type="http://schemas.openxmlformats.org/officeDocument/2006/relationships/image" Target="../media/image61.svg"/><Relationship Id="rId5" Type="http://schemas.openxmlformats.org/officeDocument/2006/relationships/image" Target="../media/image55.sv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svg"/><Relationship Id="rId1" Type="http://schemas.openxmlformats.org/officeDocument/2006/relationships/image" Target="../media/image42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svg"/><Relationship Id="rId1" Type="http://schemas.openxmlformats.org/officeDocument/2006/relationships/image" Target="../media/image44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svg"/><Relationship Id="rId1" Type="http://schemas.openxmlformats.org/officeDocument/2006/relationships/image" Target="../media/image46.pn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svg"/><Relationship Id="rId1" Type="http://schemas.openxmlformats.org/officeDocument/2006/relationships/image" Target="../media/image48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hyperlink" Target="https://www.eba.europa.eu/sites/default/files/2025-07/b895997c-c691-4519-967d-fc217d97ee47/2025%20Multilateral%20Memorandum%20of%20Understanding%20between%20AMLA%20and%20the%20ESAs.pdf" TargetMode="External"/><Relationship Id="rId7" Type="http://schemas.openxmlformats.org/officeDocument/2006/relationships/image" Target="../media/image57.sv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6.png"/><Relationship Id="rId11" Type="http://schemas.openxmlformats.org/officeDocument/2006/relationships/image" Target="../media/image61.svg"/><Relationship Id="rId5" Type="http://schemas.openxmlformats.org/officeDocument/2006/relationships/image" Target="../media/image55.sv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svg"/><Relationship Id="rId1" Type="http://schemas.openxmlformats.org/officeDocument/2006/relationships/image" Target="../media/image42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svg"/><Relationship Id="rId1" Type="http://schemas.openxmlformats.org/officeDocument/2006/relationships/image" Target="../media/image44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svg"/><Relationship Id="rId1" Type="http://schemas.openxmlformats.org/officeDocument/2006/relationships/image" Target="../media/image46.pn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svg"/><Relationship Id="rId1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3C572B-756A-4A73-96F3-0AABFEE34023}" type="doc">
      <dgm:prSet loTypeId="urn:microsoft.com/office/officeart/2005/8/layout/vList5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957A8BC3-C9E8-4848-B4E5-3DE5FB22B701}">
      <dgm:prSet phldrT="[Text]"/>
      <dgm:spPr/>
      <dgm:t>
        <a:bodyPr/>
        <a:lstStyle/>
        <a:p>
          <a:r>
            <a:rPr lang="en-GB"/>
            <a:t>Issuers of ARTs</a:t>
          </a:r>
        </a:p>
      </dgm:t>
    </dgm:pt>
    <dgm:pt modelId="{2D8FBCA8-ACC4-4D17-A051-9ADBEE5D1F04}" type="parTrans" cxnId="{2891A107-8DD2-40EB-9F74-515BC48ABA29}">
      <dgm:prSet/>
      <dgm:spPr/>
      <dgm:t>
        <a:bodyPr/>
        <a:lstStyle/>
        <a:p>
          <a:endParaRPr lang="en-GB"/>
        </a:p>
      </dgm:t>
    </dgm:pt>
    <dgm:pt modelId="{E99B51D9-28C4-4AE0-A2E5-52F55AD64BCA}" type="sibTrans" cxnId="{2891A107-8DD2-40EB-9F74-515BC48ABA29}">
      <dgm:prSet/>
      <dgm:spPr/>
      <dgm:t>
        <a:bodyPr/>
        <a:lstStyle/>
        <a:p>
          <a:endParaRPr lang="en-GB"/>
        </a:p>
      </dgm:t>
    </dgm:pt>
    <dgm:pt modelId="{C182AFF5-6B35-4205-BCCE-E334121D7A5B}">
      <dgm:prSet phldrT="[Text]"/>
      <dgm:spPr/>
      <dgm:t>
        <a:bodyPr/>
        <a:lstStyle/>
        <a:p>
          <a:r>
            <a:rPr lang="en-GB" dirty="0"/>
            <a:t>Issuers of EMTs (credit institution or e-money institutions) </a:t>
          </a:r>
        </a:p>
        <a:p>
          <a:r>
            <a:rPr lang="en-GB" dirty="0"/>
            <a:t>+</a:t>
          </a:r>
        </a:p>
        <a:p>
          <a:r>
            <a:rPr lang="en-GB" dirty="0"/>
            <a:t> CASPs</a:t>
          </a:r>
        </a:p>
      </dgm:t>
    </dgm:pt>
    <dgm:pt modelId="{AA01CD35-3489-4D37-ABCA-B89188AA75C8}" type="parTrans" cxnId="{7958B658-8BA3-4261-A519-BA55C14F9DA8}">
      <dgm:prSet/>
      <dgm:spPr/>
      <dgm:t>
        <a:bodyPr/>
        <a:lstStyle/>
        <a:p>
          <a:endParaRPr lang="en-GB"/>
        </a:p>
      </dgm:t>
    </dgm:pt>
    <dgm:pt modelId="{C67BD07A-2B72-490C-B78D-CE75E3FC7043}" type="sibTrans" cxnId="{7958B658-8BA3-4261-A519-BA55C14F9DA8}">
      <dgm:prSet/>
      <dgm:spPr/>
      <dgm:t>
        <a:bodyPr/>
        <a:lstStyle/>
        <a:p>
          <a:endParaRPr lang="en-GB"/>
        </a:p>
      </dgm:t>
    </dgm:pt>
    <dgm:pt modelId="{D4DFAA7D-92D2-4A92-AFDA-6E15A531551B}">
      <dgm:prSet phldrT="[Text]"/>
      <dgm:spPr/>
      <dgm:t>
        <a:bodyPr/>
        <a:lstStyle/>
        <a:p>
          <a:r>
            <a:rPr lang="en-GB">
              <a:solidFill>
                <a:schemeClr val="tx1"/>
              </a:solidFill>
            </a:rPr>
            <a:t>Are obliged entities under the AMLD.</a:t>
          </a:r>
        </a:p>
      </dgm:t>
    </dgm:pt>
    <dgm:pt modelId="{9E1366FC-521A-4DD5-8F7B-33694E0F9969}" type="parTrans" cxnId="{5AA830D1-51F0-4FE4-8B76-82D32B98FF56}">
      <dgm:prSet/>
      <dgm:spPr/>
      <dgm:t>
        <a:bodyPr/>
        <a:lstStyle/>
        <a:p>
          <a:endParaRPr lang="en-GB"/>
        </a:p>
      </dgm:t>
    </dgm:pt>
    <dgm:pt modelId="{C2E1DA66-D20E-42E6-A4C0-AD39AD63131C}" type="sibTrans" cxnId="{5AA830D1-51F0-4FE4-8B76-82D32B98FF56}">
      <dgm:prSet/>
      <dgm:spPr/>
      <dgm:t>
        <a:bodyPr/>
        <a:lstStyle/>
        <a:p>
          <a:endParaRPr lang="en-GB"/>
        </a:p>
      </dgm:t>
    </dgm:pt>
    <dgm:pt modelId="{8AF5F151-AFD3-4F8E-8F9F-C4E11CABF3CA}">
      <dgm:prSet phldrT="[Text]"/>
      <dgm:spPr/>
      <dgm:t>
        <a:bodyPr/>
        <a:lstStyle/>
        <a:p>
          <a:r>
            <a:rPr lang="en-GB">
              <a:solidFill>
                <a:schemeClr val="tx1"/>
              </a:solidFill>
            </a:rPr>
            <a:t>May or may not be ‘obliged entities’ under the AMLD. </a:t>
          </a:r>
        </a:p>
      </dgm:t>
    </dgm:pt>
    <dgm:pt modelId="{37E1FACA-76E8-4504-97D0-00FAADF4F6CF}" type="parTrans" cxnId="{C0EC23A8-6517-48E1-8129-DC80E4A941FE}">
      <dgm:prSet/>
      <dgm:spPr/>
      <dgm:t>
        <a:bodyPr/>
        <a:lstStyle/>
        <a:p>
          <a:endParaRPr lang="en-GB"/>
        </a:p>
      </dgm:t>
    </dgm:pt>
    <dgm:pt modelId="{F9CDC387-B059-47D6-B1C0-2325ED0CC6C5}" type="sibTrans" cxnId="{C0EC23A8-6517-48E1-8129-DC80E4A941FE}">
      <dgm:prSet/>
      <dgm:spPr/>
      <dgm:t>
        <a:bodyPr/>
        <a:lstStyle/>
        <a:p>
          <a:endParaRPr lang="en-GB"/>
        </a:p>
      </dgm:t>
    </dgm:pt>
    <dgm:pt modelId="{5E5ECBFF-CF5C-4F9E-8884-1AAC5E0AEA28}">
      <dgm:prSet phldrT="[Text]"/>
      <dgm:spPr/>
      <dgm:t>
        <a:bodyPr/>
        <a:lstStyle/>
        <a:p>
          <a:r>
            <a:rPr lang="en-GB">
              <a:solidFill>
                <a:schemeClr val="tx1"/>
              </a:solidFill>
            </a:rPr>
            <a:t>Not all issuers are required to put in place systems and controls stemming from the AMLD</a:t>
          </a:r>
        </a:p>
      </dgm:t>
    </dgm:pt>
    <dgm:pt modelId="{B6081C5F-84FC-487C-B778-3551A357529C}" type="parTrans" cxnId="{ADE20A49-55B3-46E3-923B-D1F2360416EC}">
      <dgm:prSet/>
      <dgm:spPr/>
      <dgm:t>
        <a:bodyPr/>
        <a:lstStyle/>
        <a:p>
          <a:endParaRPr lang="en-GB"/>
        </a:p>
      </dgm:t>
    </dgm:pt>
    <dgm:pt modelId="{C63D5291-14AF-4329-9939-7A3E83B80604}" type="sibTrans" cxnId="{ADE20A49-55B3-46E3-923B-D1F2360416EC}">
      <dgm:prSet/>
      <dgm:spPr/>
      <dgm:t>
        <a:bodyPr/>
        <a:lstStyle/>
        <a:p>
          <a:endParaRPr lang="en-GB"/>
        </a:p>
      </dgm:t>
    </dgm:pt>
    <dgm:pt modelId="{DA2A17EA-73D8-4E09-9611-5255DC01D9CA}">
      <dgm:prSet phldrT="[Text]"/>
      <dgm:spPr/>
      <dgm:t>
        <a:bodyPr/>
        <a:lstStyle/>
        <a:p>
          <a:r>
            <a:rPr lang="en-GB">
              <a:solidFill>
                <a:schemeClr val="tx1"/>
              </a:solidFill>
            </a:rPr>
            <a:t>Are subject to the AML/CFT requirements including Customer Due Diligence measures  and suspicious transaction reporting</a:t>
          </a:r>
          <a:r>
            <a:rPr lang="en-GB"/>
            <a:t>.</a:t>
          </a:r>
        </a:p>
      </dgm:t>
    </dgm:pt>
    <dgm:pt modelId="{D0118739-08E3-4350-BC91-D7795FE653E9}" type="parTrans" cxnId="{3E709A3D-B22F-400D-AB9A-FB58066866B5}">
      <dgm:prSet/>
      <dgm:spPr/>
      <dgm:t>
        <a:bodyPr/>
        <a:lstStyle/>
        <a:p>
          <a:endParaRPr lang="en-GB"/>
        </a:p>
      </dgm:t>
    </dgm:pt>
    <dgm:pt modelId="{B46D37E1-1724-41E6-9222-A2CCC8C49F59}" type="sibTrans" cxnId="{3E709A3D-B22F-400D-AB9A-FB58066866B5}">
      <dgm:prSet/>
      <dgm:spPr/>
      <dgm:t>
        <a:bodyPr/>
        <a:lstStyle/>
        <a:p>
          <a:endParaRPr lang="en-GB"/>
        </a:p>
      </dgm:t>
    </dgm:pt>
    <dgm:pt modelId="{1C1593E9-E640-43C2-969C-C0C5228CDD23}" type="pres">
      <dgm:prSet presAssocID="{913C572B-756A-4A73-96F3-0AABFEE34023}" presName="Name0" presStyleCnt="0">
        <dgm:presLayoutVars>
          <dgm:dir/>
          <dgm:animLvl val="lvl"/>
          <dgm:resizeHandles val="exact"/>
        </dgm:presLayoutVars>
      </dgm:prSet>
      <dgm:spPr/>
    </dgm:pt>
    <dgm:pt modelId="{BB1D86B9-23A6-4667-B191-3EA67B090158}" type="pres">
      <dgm:prSet presAssocID="{957A8BC3-C9E8-4848-B4E5-3DE5FB22B701}" presName="linNode" presStyleCnt="0"/>
      <dgm:spPr/>
    </dgm:pt>
    <dgm:pt modelId="{8A283FBC-D499-4336-AAAA-5C4393E9E59F}" type="pres">
      <dgm:prSet presAssocID="{957A8BC3-C9E8-4848-B4E5-3DE5FB22B701}" presName="parentText" presStyleLbl="node1" presStyleIdx="0" presStyleCnt="2" custLinFactNeighborX="-777" custLinFactNeighborY="-6802">
        <dgm:presLayoutVars>
          <dgm:chMax val="1"/>
          <dgm:bulletEnabled val="1"/>
        </dgm:presLayoutVars>
      </dgm:prSet>
      <dgm:spPr/>
    </dgm:pt>
    <dgm:pt modelId="{32E095D0-0CD3-402E-937E-6729B3EB37C0}" type="pres">
      <dgm:prSet presAssocID="{957A8BC3-C9E8-4848-B4E5-3DE5FB22B701}" presName="descendantText" presStyleLbl="alignAccFollowNode1" presStyleIdx="0" presStyleCnt="2">
        <dgm:presLayoutVars>
          <dgm:bulletEnabled val="1"/>
        </dgm:presLayoutVars>
      </dgm:prSet>
      <dgm:spPr/>
    </dgm:pt>
    <dgm:pt modelId="{01E011F1-31A7-4EE0-BA49-083110479EB9}" type="pres">
      <dgm:prSet presAssocID="{E99B51D9-28C4-4AE0-A2E5-52F55AD64BCA}" presName="sp" presStyleCnt="0"/>
      <dgm:spPr/>
    </dgm:pt>
    <dgm:pt modelId="{32B01F29-D37E-450E-8C3E-697322387810}" type="pres">
      <dgm:prSet presAssocID="{C182AFF5-6B35-4205-BCCE-E334121D7A5B}" presName="linNode" presStyleCnt="0"/>
      <dgm:spPr/>
    </dgm:pt>
    <dgm:pt modelId="{FA5346B6-4056-41FB-942B-13CB8F1C21B3}" type="pres">
      <dgm:prSet presAssocID="{C182AFF5-6B35-4205-BCCE-E334121D7A5B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FFE99E4B-F396-4464-96B3-F28B5915FFC4}" type="pres">
      <dgm:prSet presAssocID="{C182AFF5-6B35-4205-BCCE-E334121D7A5B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2891A107-8DD2-40EB-9F74-515BC48ABA29}" srcId="{913C572B-756A-4A73-96F3-0AABFEE34023}" destId="{957A8BC3-C9E8-4848-B4E5-3DE5FB22B701}" srcOrd="0" destOrd="0" parTransId="{2D8FBCA8-ACC4-4D17-A051-9ADBEE5D1F04}" sibTransId="{E99B51D9-28C4-4AE0-A2E5-52F55AD64BCA}"/>
    <dgm:cxn modelId="{0DD9140C-910D-4943-9B4C-DE95F0AC8E8E}" type="presOf" srcId="{D4DFAA7D-92D2-4A92-AFDA-6E15A531551B}" destId="{FFE99E4B-F396-4464-96B3-F28B5915FFC4}" srcOrd="0" destOrd="0" presId="urn:microsoft.com/office/officeart/2005/8/layout/vList5"/>
    <dgm:cxn modelId="{1DB9613C-1B1C-46D7-B086-E6D96EB23DD8}" type="presOf" srcId="{8AF5F151-AFD3-4F8E-8F9F-C4E11CABF3CA}" destId="{32E095D0-0CD3-402E-937E-6729B3EB37C0}" srcOrd="0" destOrd="0" presId="urn:microsoft.com/office/officeart/2005/8/layout/vList5"/>
    <dgm:cxn modelId="{3E709A3D-B22F-400D-AB9A-FB58066866B5}" srcId="{C182AFF5-6B35-4205-BCCE-E334121D7A5B}" destId="{DA2A17EA-73D8-4E09-9611-5255DC01D9CA}" srcOrd="1" destOrd="0" parTransId="{D0118739-08E3-4350-BC91-D7795FE653E9}" sibTransId="{B46D37E1-1724-41E6-9222-A2CCC8C49F59}"/>
    <dgm:cxn modelId="{ADE20A49-55B3-46E3-923B-D1F2360416EC}" srcId="{957A8BC3-C9E8-4848-B4E5-3DE5FB22B701}" destId="{5E5ECBFF-CF5C-4F9E-8884-1AAC5E0AEA28}" srcOrd="1" destOrd="0" parTransId="{B6081C5F-84FC-487C-B778-3551A357529C}" sibTransId="{C63D5291-14AF-4329-9939-7A3E83B80604}"/>
    <dgm:cxn modelId="{066B7856-F02D-4E8B-A8F4-746A64F4E357}" type="presOf" srcId="{DA2A17EA-73D8-4E09-9611-5255DC01D9CA}" destId="{FFE99E4B-F396-4464-96B3-F28B5915FFC4}" srcOrd="0" destOrd="1" presId="urn:microsoft.com/office/officeart/2005/8/layout/vList5"/>
    <dgm:cxn modelId="{8F336658-7D34-4BE9-AAD6-073A1B0913B7}" type="presOf" srcId="{5E5ECBFF-CF5C-4F9E-8884-1AAC5E0AEA28}" destId="{32E095D0-0CD3-402E-937E-6729B3EB37C0}" srcOrd="0" destOrd="1" presId="urn:microsoft.com/office/officeart/2005/8/layout/vList5"/>
    <dgm:cxn modelId="{7958B658-8BA3-4261-A519-BA55C14F9DA8}" srcId="{913C572B-756A-4A73-96F3-0AABFEE34023}" destId="{C182AFF5-6B35-4205-BCCE-E334121D7A5B}" srcOrd="1" destOrd="0" parTransId="{AA01CD35-3489-4D37-ABCA-B89188AA75C8}" sibTransId="{C67BD07A-2B72-490C-B78D-CE75E3FC7043}"/>
    <dgm:cxn modelId="{C0EC23A8-6517-48E1-8129-DC80E4A941FE}" srcId="{957A8BC3-C9E8-4848-B4E5-3DE5FB22B701}" destId="{8AF5F151-AFD3-4F8E-8F9F-C4E11CABF3CA}" srcOrd="0" destOrd="0" parTransId="{37E1FACA-76E8-4504-97D0-00FAADF4F6CF}" sibTransId="{F9CDC387-B059-47D6-B1C0-2325ED0CC6C5}"/>
    <dgm:cxn modelId="{622B4BAF-9B6C-4A8A-B252-72E7C77FC17E}" type="presOf" srcId="{913C572B-756A-4A73-96F3-0AABFEE34023}" destId="{1C1593E9-E640-43C2-969C-C0C5228CDD23}" srcOrd="0" destOrd="0" presId="urn:microsoft.com/office/officeart/2005/8/layout/vList5"/>
    <dgm:cxn modelId="{5AA830D1-51F0-4FE4-8B76-82D32B98FF56}" srcId="{C182AFF5-6B35-4205-BCCE-E334121D7A5B}" destId="{D4DFAA7D-92D2-4A92-AFDA-6E15A531551B}" srcOrd="0" destOrd="0" parTransId="{9E1366FC-521A-4DD5-8F7B-33694E0F9969}" sibTransId="{C2E1DA66-D20E-42E6-A4C0-AD39AD63131C}"/>
    <dgm:cxn modelId="{C11E23D9-0755-4C76-B72F-23842C1A91BE}" type="presOf" srcId="{957A8BC3-C9E8-4848-B4E5-3DE5FB22B701}" destId="{8A283FBC-D499-4336-AAAA-5C4393E9E59F}" srcOrd="0" destOrd="0" presId="urn:microsoft.com/office/officeart/2005/8/layout/vList5"/>
    <dgm:cxn modelId="{BF6860FA-6B58-4108-8F25-D03F9218E921}" type="presOf" srcId="{C182AFF5-6B35-4205-BCCE-E334121D7A5B}" destId="{FA5346B6-4056-41FB-942B-13CB8F1C21B3}" srcOrd="0" destOrd="0" presId="urn:microsoft.com/office/officeart/2005/8/layout/vList5"/>
    <dgm:cxn modelId="{2F9443DB-7632-4E32-9264-CD12DA6C783F}" type="presParOf" srcId="{1C1593E9-E640-43C2-969C-C0C5228CDD23}" destId="{BB1D86B9-23A6-4667-B191-3EA67B090158}" srcOrd="0" destOrd="0" presId="urn:microsoft.com/office/officeart/2005/8/layout/vList5"/>
    <dgm:cxn modelId="{D049D3BE-55D8-4116-99BF-B8D60AF37ECD}" type="presParOf" srcId="{BB1D86B9-23A6-4667-B191-3EA67B090158}" destId="{8A283FBC-D499-4336-AAAA-5C4393E9E59F}" srcOrd="0" destOrd="0" presId="urn:microsoft.com/office/officeart/2005/8/layout/vList5"/>
    <dgm:cxn modelId="{DF0F9E56-9CFF-483D-8945-D5C2E1581AC8}" type="presParOf" srcId="{BB1D86B9-23A6-4667-B191-3EA67B090158}" destId="{32E095D0-0CD3-402E-937E-6729B3EB37C0}" srcOrd="1" destOrd="0" presId="urn:microsoft.com/office/officeart/2005/8/layout/vList5"/>
    <dgm:cxn modelId="{555DD2C0-AF6D-42CC-B9F8-6023CD7E025B}" type="presParOf" srcId="{1C1593E9-E640-43C2-969C-C0C5228CDD23}" destId="{01E011F1-31A7-4EE0-BA49-083110479EB9}" srcOrd="1" destOrd="0" presId="urn:microsoft.com/office/officeart/2005/8/layout/vList5"/>
    <dgm:cxn modelId="{BB5C4B92-23B3-4908-A2D8-F52C88A97267}" type="presParOf" srcId="{1C1593E9-E640-43C2-969C-C0C5228CDD23}" destId="{32B01F29-D37E-450E-8C3E-697322387810}" srcOrd="2" destOrd="0" presId="urn:microsoft.com/office/officeart/2005/8/layout/vList5"/>
    <dgm:cxn modelId="{41C9C1A0-9245-481F-B226-18957E0BDCCF}" type="presParOf" srcId="{32B01F29-D37E-450E-8C3E-697322387810}" destId="{FA5346B6-4056-41FB-942B-13CB8F1C21B3}" srcOrd="0" destOrd="0" presId="urn:microsoft.com/office/officeart/2005/8/layout/vList5"/>
    <dgm:cxn modelId="{09A7EBA1-2BF1-4FF5-AD7E-8C6F540D2052}" type="presParOf" srcId="{32B01F29-D37E-450E-8C3E-697322387810}" destId="{FFE99E4B-F396-4464-96B3-F28B5915FF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AEB9FD9-3576-420F-87F8-543064E52089}" type="doc">
      <dgm:prSet loTypeId="urn:microsoft.com/office/officeart/2005/8/layout/p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70B34C2A-52BF-498D-8D28-4B7BBEF9C484}">
      <dgm:prSet phldrT="[Text]"/>
      <dgm:spPr/>
      <dgm:t>
        <a:bodyPr/>
        <a:lstStyle/>
        <a:p>
          <a:pPr rtl="0"/>
          <a:r>
            <a:rPr lang="en-GB">
              <a:latin typeface="Calibri"/>
              <a:ea typeface="Calibri"/>
              <a:cs typeface="Calibri"/>
            </a:rPr>
            <a:t>General MoU between the ESAs and AMLA under Article 91 AMLA Regulation </a:t>
          </a:r>
          <a:r>
            <a:rPr lang="en-GB">
              <a:latin typeface="Calibri"/>
              <a:ea typeface="Calibri"/>
              <a:cs typeface="Calibri"/>
              <a:hlinkClick xmlns:r="http://schemas.openxmlformats.org/officeDocument/2006/relationships" r:id="rId1"/>
            </a:rPr>
            <a:t>(published</a:t>
          </a:r>
          <a:r>
            <a:rPr lang="en-GB">
              <a:latin typeface="Calibri"/>
              <a:ea typeface="Calibri"/>
              <a:cs typeface="Calibri"/>
            </a:rPr>
            <a:t>)</a:t>
          </a:r>
          <a:endParaRPr lang="en-GB">
            <a:latin typeface="Arial" panose="020B0604020202020204"/>
          </a:endParaRPr>
        </a:p>
      </dgm:t>
    </dgm:pt>
    <dgm:pt modelId="{D1B9051C-FDC7-42F9-BD45-5694C46AEAB8}" type="parTrans" cxnId="{9CCE8EDD-808C-426A-AFB1-F68C4798F6DE}">
      <dgm:prSet/>
      <dgm:spPr/>
      <dgm:t>
        <a:bodyPr/>
        <a:lstStyle/>
        <a:p>
          <a:endParaRPr lang="en-GB"/>
        </a:p>
      </dgm:t>
    </dgm:pt>
    <dgm:pt modelId="{8453D95C-C1A0-4EED-8ECA-AD6C4865501A}" type="sibTrans" cxnId="{9CCE8EDD-808C-426A-AFB1-F68C4798F6DE}">
      <dgm:prSet/>
      <dgm:spPr/>
      <dgm:t>
        <a:bodyPr/>
        <a:lstStyle/>
        <a:p>
          <a:endParaRPr lang="en-GB"/>
        </a:p>
      </dgm:t>
    </dgm:pt>
    <dgm:pt modelId="{A367CD62-6AEC-4DFD-976F-21E4A58B752F}">
      <dgm:prSet phldrT="[Text]"/>
      <dgm:spPr/>
      <dgm:t>
        <a:bodyPr/>
        <a:lstStyle/>
        <a:p>
          <a:r>
            <a:rPr lang="en-GB"/>
            <a:t>AML/CFT database (EuReCA) / AMLA database</a:t>
          </a:r>
        </a:p>
      </dgm:t>
    </dgm:pt>
    <dgm:pt modelId="{7999FA28-6C11-4EA2-8E8D-92F9FE6617C2}" type="parTrans" cxnId="{31EB8FDE-9AE1-4EF0-BAD1-048F5A5E23B3}">
      <dgm:prSet/>
      <dgm:spPr/>
      <dgm:t>
        <a:bodyPr/>
        <a:lstStyle/>
        <a:p>
          <a:endParaRPr lang="en-GB"/>
        </a:p>
      </dgm:t>
    </dgm:pt>
    <dgm:pt modelId="{8A8C1C0E-65A6-40A0-B280-AFBA51609141}" type="sibTrans" cxnId="{31EB8FDE-9AE1-4EF0-BAD1-048F5A5E23B3}">
      <dgm:prSet/>
      <dgm:spPr/>
      <dgm:t>
        <a:bodyPr/>
        <a:lstStyle/>
        <a:p>
          <a:endParaRPr lang="en-GB"/>
        </a:p>
      </dgm:t>
    </dgm:pt>
    <dgm:pt modelId="{FE4E097B-85BE-475B-BC70-CA7F85D1DE7B}">
      <dgm:prSet phldrT="[Text]"/>
      <dgm:spPr/>
      <dgm:t>
        <a:bodyPr/>
        <a:lstStyle/>
        <a:p>
          <a:pPr rtl="0"/>
          <a:r>
            <a:rPr lang="en-GB">
              <a:latin typeface="Arial" panose="020B0604020202020204"/>
            </a:rPr>
            <a:t>Future Guidelines on cooperation under Article 69 AMLD 6</a:t>
          </a:r>
          <a:endParaRPr lang="en-GB"/>
        </a:p>
      </dgm:t>
    </dgm:pt>
    <dgm:pt modelId="{6C571A0B-6EE0-4A4E-A2F8-7BE91DB75996}" type="parTrans" cxnId="{5C25FAF6-BE16-43A4-96FA-8AB9F1E2FDFC}">
      <dgm:prSet/>
      <dgm:spPr/>
      <dgm:t>
        <a:bodyPr/>
        <a:lstStyle/>
        <a:p>
          <a:endParaRPr lang="en-GB"/>
        </a:p>
      </dgm:t>
    </dgm:pt>
    <dgm:pt modelId="{34E26CED-B5B8-45C6-AE15-96009B265E8E}" type="sibTrans" cxnId="{5C25FAF6-BE16-43A4-96FA-8AB9F1E2FDFC}">
      <dgm:prSet/>
      <dgm:spPr/>
      <dgm:t>
        <a:bodyPr/>
        <a:lstStyle/>
        <a:p>
          <a:endParaRPr lang="en-GB"/>
        </a:p>
      </dgm:t>
    </dgm:pt>
    <dgm:pt modelId="{94D7F2B3-AFA5-4567-B4F9-AF0A9C580D2F}">
      <dgm:prSet phldrT="[Text]"/>
      <dgm:spPr/>
      <dgm:t>
        <a:bodyPr/>
        <a:lstStyle/>
        <a:p>
          <a:r>
            <a:rPr lang="en-GB">
              <a:latin typeface="Arial" panose="020B0604020202020204"/>
            </a:rPr>
            <a:t>Supervisory</a:t>
          </a:r>
          <a:r>
            <a:rPr lang="en-GB"/>
            <a:t> colleges under MICAR, AML/CFT colleges </a:t>
          </a:r>
          <a:endParaRPr lang="en-GB">
            <a:latin typeface="Arial" panose="020B0604020202020204"/>
          </a:endParaRPr>
        </a:p>
      </dgm:t>
    </dgm:pt>
    <dgm:pt modelId="{A68749F5-958D-4BE1-9A32-12EA922415C3}" type="parTrans" cxnId="{73190212-87B2-443F-9B7A-E8802D5673A7}">
      <dgm:prSet/>
      <dgm:spPr/>
      <dgm:t>
        <a:bodyPr/>
        <a:lstStyle/>
        <a:p>
          <a:endParaRPr lang="en-GB"/>
        </a:p>
      </dgm:t>
    </dgm:pt>
    <dgm:pt modelId="{149258A6-8C0A-4081-A9DC-456814703BB8}" type="sibTrans" cxnId="{73190212-87B2-443F-9B7A-E8802D5673A7}">
      <dgm:prSet/>
      <dgm:spPr/>
      <dgm:t>
        <a:bodyPr/>
        <a:lstStyle/>
        <a:p>
          <a:endParaRPr lang="en-GB"/>
        </a:p>
      </dgm:t>
    </dgm:pt>
    <dgm:pt modelId="{14FDDDCE-288E-4D17-9590-9828F4D8613F}">
      <dgm:prSet phldrT="[Text]"/>
      <dgm:spPr/>
      <dgm:t>
        <a:bodyPr/>
        <a:lstStyle/>
        <a:p>
          <a:pPr rtl="0"/>
          <a:r>
            <a:rPr lang="en-GB">
              <a:latin typeface="Calibri"/>
              <a:ea typeface="Calibri"/>
              <a:cs typeface="Calibri"/>
            </a:rPr>
            <a:t>Future MoU between AMLA and the authorities responsible for the compliance with </a:t>
          </a:r>
          <a:r>
            <a:rPr lang="en-GB">
              <a:latin typeface="Arial" panose="020B0604020202020204"/>
            </a:rPr>
            <a:t>MiCAR under </a:t>
          </a:r>
          <a:r>
            <a:rPr lang="en-GB" b="0">
              <a:latin typeface="Arial" panose="020B0604020202020204"/>
            </a:rPr>
            <a:t>Article </a:t>
          </a:r>
          <a:r>
            <a:rPr lang="en-GB" b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92(2) of the AMLAR </a:t>
          </a:r>
          <a:endParaRPr lang="en-GB" b="0">
            <a:latin typeface="Arial" panose="020B0604020202020204"/>
          </a:endParaRPr>
        </a:p>
      </dgm:t>
    </dgm:pt>
    <dgm:pt modelId="{C3A8D8F2-69CC-4641-8A4C-6D2A7F60C208}" type="parTrans" cxnId="{A821EAD8-9D33-4421-8FC7-1D9F4B501B1D}">
      <dgm:prSet/>
      <dgm:spPr/>
      <dgm:t>
        <a:bodyPr/>
        <a:lstStyle/>
        <a:p>
          <a:endParaRPr lang="en-GB"/>
        </a:p>
      </dgm:t>
    </dgm:pt>
    <dgm:pt modelId="{015402E3-6021-490C-8767-7D1B49199E89}" type="sibTrans" cxnId="{A821EAD8-9D33-4421-8FC7-1D9F4B501B1D}">
      <dgm:prSet/>
      <dgm:spPr/>
      <dgm:t>
        <a:bodyPr/>
        <a:lstStyle/>
        <a:p>
          <a:endParaRPr lang="en-GB"/>
        </a:p>
      </dgm:t>
    </dgm:pt>
    <dgm:pt modelId="{33DFF7BF-BB20-45CD-8E06-D2D809FCA691}" type="pres">
      <dgm:prSet presAssocID="{2AEB9FD9-3576-420F-87F8-543064E52089}" presName="Name0" presStyleCnt="0">
        <dgm:presLayoutVars>
          <dgm:dir/>
          <dgm:resizeHandles val="exact"/>
        </dgm:presLayoutVars>
      </dgm:prSet>
      <dgm:spPr/>
    </dgm:pt>
    <dgm:pt modelId="{E5F578DF-66E1-48A2-ABA2-CD3973AB2116}" type="pres">
      <dgm:prSet presAssocID="{70B34C2A-52BF-498D-8D28-4B7BBEF9C484}" presName="compNode" presStyleCnt="0"/>
      <dgm:spPr/>
    </dgm:pt>
    <dgm:pt modelId="{E3735271-3771-44D7-874B-23CA610FDD60}" type="pres">
      <dgm:prSet presAssocID="{70B34C2A-52BF-498D-8D28-4B7BBEF9C484}" presName="pictRect" presStyleLbl="node1" presStyleIdx="0" presStyleCnt="5"/>
      <dgm:spPr>
        <a:blipFill>
          <a:blip xmlns:r="http://schemas.openxmlformats.org/officeDocument/2006/relationships"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t="-23000" b="-23000"/>
          </a:stretch>
        </a:blipFill>
      </dgm:spPr>
    </dgm:pt>
    <dgm:pt modelId="{267BE8A8-9957-413A-AA75-E329FAA39041}" type="pres">
      <dgm:prSet presAssocID="{70B34C2A-52BF-498D-8D28-4B7BBEF9C484}" presName="textRect" presStyleLbl="revTx" presStyleIdx="0" presStyleCnt="5">
        <dgm:presLayoutVars>
          <dgm:bulletEnabled val="1"/>
        </dgm:presLayoutVars>
      </dgm:prSet>
      <dgm:spPr/>
    </dgm:pt>
    <dgm:pt modelId="{82B59281-27F0-463B-A68B-0B493E1F00C7}" type="pres">
      <dgm:prSet presAssocID="{8453D95C-C1A0-4EED-8ECA-AD6C4865501A}" presName="sibTrans" presStyleLbl="sibTrans2D1" presStyleIdx="0" presStyleCnt="0"/>
      <dgm:spPr/>
    </dgm:pt>
    <dgm:pt modelId="{003031FE-B838-497E-9290-309C23C86095}" type="pres">
      <dgm:prSet presAssocID="{14FDDDCE-288E-4D17-9590-9828F4D8613F}" presName="compNode" presStyleCnt="0"/>
      <dgm:spPr/>
    </dgm:pt>
    <dgm:pt modelId="{1CD8B7E8-61B3-4036-93C5-391493014FA0}" type="pres">
      <dgm:prSet presAssocID="{14FDDDCE-288E-4D17-9590-9828F4D8613F}" presName="pictRect" presStyleLbl="node1" presStyleIdx="1" presStyleCnt="5"/>
      <dgm:spPr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Closed book outline"/>
        </a:ext>
      </dgm:extLst>
    </dgm:pt>
    <dgm:pt modelId="{9CE71188-7C79-4A4A-8839-5BE95B6615B5}" type="pres">
      <dgm:prSet presAssocID="{14FDDDCE-288E-4D17-9590-9828F4D8613F}" presName="textRect" presStyleLbl="revTx" presStyleIdx="1" presStyleCnt="5">
        <dgm:presLayoutVars>
          <dgm:bulletEnabled val="1"/>
        </dgm:presLayoutVars>
      </dgm:prSet>
      <dgm:spPr/>
    </dgm:pt>
    <dgm:pt modelId="{F29A9169-9B9E-4160-BE54-02008C3AB701}" type="pres">
      <dgm:prSet presAssocID="{015402E3-6021-490C-8767-7D1B49199E89}" presName="sibTrans" presStyleLbl="sibTrans2D1" presStyleIdx="0" presStyleCnt="0"/>
      <dgm:spPr/>
    </dgm:pt>
    <dgm:pt modelId="{16E438F8-068D-4168-9CA1-BA297ECA7244}" type="pres">
      <dgm:prSet presAssocID="{94D7F2B3-AFA5-4567-B4F9-AF0A9C580D2F}" presName="compNode" presStyleCnt="0"/>
      <dgm:spPr/>
    </dgm:pt>
    <dgm:pt modelId="{B832681E-70A7-4EF3-9B1A-743703A62DE2}" type="pres">
      <dgm:prSet presAssocID="{94D7F2B3-AFA5-4567-B4F9-AF0A9C580D2F}" presName="pictRect" presStyleLbl="node1" presStyleIdx="2" presStyleCnt="5" custLinFactNeighborX="1662"/>
      <dgm:spPr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Group with solid fill"/>
        </a:ext>
      </dgm:extLst>
    </dgm:pt>
    <dgm:pt modelId="{64EE3E35-676D-45EC-ACC0-949B25400A86}" type="pres">
      <dgm:prSet presAssocID="{94D7F2B3-AFA5-4567-B4F9-AF0A9C580D2F}" presName="textRect" presStyleLbl="revTx" presStyleIdx="2" presStyleCnt="5">
        <dgm:presLayoutVars>
          <dgm:bulletEnabled val="1"/>
        </dgm:presLayoutVars>
      </dgm:prSet>
      <dgm:spPr/>
    </dgm:pt>
    <dgm:pt modelId="{CA6B3E0B-6B36-4301-B349-8BE652CD4568}" type="pres">
      <dgm:prSet presAssocID="{149258A6-8C0A-4081-A9DC-456814703BB8}" presName="sibTrans" presStyleLbl="sibTrans2D1" presStyleIdx="0" presStyleCnt="0"/>
      <dgm:spPr/>
    </dgm:pt>
    <dgm:pt modelId="{73907F46-C3F6-4946-A64C-61A3524445D9}" type="pres">
      <dgm:prSet presAssocID="{A367CD62-6AEC-4DFD-976F-21E4A58B752F}" presName="compNode" presStyleCnt="0"/>
      <dgm:spPr/>
    </dgm:pt>
    <dgm:pt modelId="{21B769E0-3357-46F1-BE4D-C5EBFB98846D}" type="pres">
      <dgm:prSet presAssocID="{A367CD62-6AEC-4DFD-976F-21E4A58B752F}" presName="pictRect" presStyleLbl="node1" presStyleIdx="3" presStyleCnt="5"/>
      <dgm:spPr>
        <a:blipFill>
          <a:blip xmlns:r="http://schemas.openxmlformats.org/officeDocument/2006/relationships"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Database with solid fill"/>
        </a:ext>
      </dgm:extLst>
    </dgm:pt>
    <dgm:pt modelId="{B6C41554-5485-4037-A764-3962F830CFEC}" type="pres">
      <dgm:prSet presAssocID="{A367CD62-6AEC-4DFD-976F-21E4A58B752F}" presName="textRect" presStyleLbl="revTx" presStyleIdx="3" presStyleCnt="5">
        <dgm:presLayoutVars>
          <dgm:bulletEnabled val="1"/>
        </dgm:presLayoutVars>
      </dgm:prSet>
      <dgm:spPr/>
    </dgm:pt>
    <dgm:pt modelId="{89E59A5E-1DFE-4BDE-B90D-2093D7739C62}" type="pres">
      <dgm:prSet presAssocID="{8A8C1C0E-65A6-40A0-B280-AFBA51609141}" presName="sibTrans" presStyleLbl="sibTrans2D1" presStyleIdx="0" presStyleCnt="0"/>
      <dgm:spPr/>
    </dgm:pt>
    <dgm:pt modelId="{E1C2EC89-77A0-4F9F-AC4E-52DC701D8C7F}" type="pres">
      <dgm:prSet presAssocID="{FE4E097B-85BE-475B-BC70-CA7F85D1DE7B}" presName="compNode" presStyleCnt="0"/>
      <dgm:spPr/>
    </dgm:pt>
    <dgm:pt modelId="{E1F4266A-CD0B-4398-B07C-40C156CD4EAD}" type="pres">
      <dgm:prSet presAssocID="{FE4E097B-85BE-475B-BC70-CA7F85D1DE7B}" presName="pictRect" presStyleLbl="node1" presStyleIdx="4" presStyleCnt="5"/>
      <dgm:spPr>
        <a:blipFill>
          <a:blip xmlns:r="http://schemas.openxmlformats.org/officeDocument/2006/relationships"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Document with solid fill"/>
        </a:ext>
      </dgm:extLst>
    </dgm:pt>
    <dgm:pt modelId="{AD52D6EA-5B8E-4089-94E3-72D3C95BC333}" type="pres">
      <dgm:prSet presAssocID="{FE4E097B-85BE-475B-BC70-CA7F85D1DE7B}" presName="textRect" presStyleLbl="revTx" presStyleIdx="4" presStyleCnt="5">
        <dgm:presLayoutVars>
          <dgm:bulletEnabled val="1"/>
        </dgm:presLayoutVars>
      </dgm:prSet>
      <dgm:spPr/>
    </dgm:pt>
  </dgm:ptLst>
  <dgm:cxnLst>
    <dgm:cxn modelId="{73190212-87B2-443F-9B7A-E8802D5673A7}" srcId="{2AEB9FD9-3576-420F-87F8-543064E52089}" destId="{94D7F2B3-AFA5-4567-B4F9-AF0A9C580D2F}" srcOrd="2" destOrd="0" parTransId="{A68749F5-958D-4BE1-9A32-12EA922415C3}" sibTransId="{149258A6-8C0A-4081-A9DC-456814703BB8}"/>
    <dgm:cxn modelId="{B6295C23-1775-4FEE-8F58-164687413E39}" type="presOf" srcId="{8453D95C-C1A0-4EED-8ECA-AD6C4865501A}" destId="{82B59281-27F0-463B-A68B-0B493E1F00C7}" srcOrd="0" destOrd="0" presId="urn:microsoft.com/office/officeart/2005/8/layout/pList1"/>
    <dgm:cxn modelId="{2BE00B2C-6B83-4C40-AD1F-18584BBBDFA2}" type="presOf" srcId="{015402E3-6021-490C-8767-7D1B49199E89}" destId="{F29A9169-9B9E-4160-BE54-02008C3AB701}" srcOrd="0" destOrd="0" presId="urn:microsoft.com/office/officeart/2005/8/layout/pList1"/>
    <dgm:cxn modelId="{5624653D-5AD1-4ED9-9188-8F3020AE8B88}" type="presOf" srcId="{2AEB9FD9-3576-420F-87F8-543064E52089}" destId="{33DFF7BF-BB20-45CD-8E06-D2D809FCA691}" srcOrd="0" destOrd="0" presId="urn:microsoft.com/office/officeart/2005/8/layout/pList1"/>
    <dgm:cxn modelId="{6493263F-3779-442D-9443-009733BA50B8}" type="presOf" srcId="{70B34C2A-52BF-498D-8D28-4B7BBEF9C484}" destId="{267BE8A8-9957-413A-AA75-E329FAA39041}" srcOrd="0" destOrd="0" presId="urn:microsoft.com/office/officeart/2005/8/layout/pList1"/>
    <dgm:cxn modelId="{0EB2767C-45AD-4832-85CC-874B4B28BCE0}" type="presOf" srcId="{A367CD62-6AEC-4DFD-976F-21E4A58B752F}" destId="{B6C41554-5485-4037-A764-3962F830CFEC}" srcOrd="0" destOrd="0" presId="urn:microsoft.com/office/officeart/2005/8/layout/pList1"/>
    <dgm:cxn modelId="{4DA07294-9DA5-43EF-84B0-168A972E5F57}" type="presOf" srcId="{149258A6-8C0A-4081-A9DC-456814703BB8}" destId="{CA6B3E0B-6B36-4301-B349-8BE652CD4568}" srcOrd="0" destOrd="0" presId="urn:microsoft.com/office/officeart/2005/8/layout/pList1"/>
    <dgm:cxn modelId="{DFCCD3A4-8C05-4DB2-8A9C-793B886125B4}" type="presOf" srcId="{8A8C1C0E-65A6-40A0-B280-AFBA51609141}" destId="{89E59A5E-1DFE-4BDE-B90D-2093D7739C62}" srcOrd="0" destOrd="0" presId="urn:microsoft.com/office/officeart/2005/8/layout/pList1"/>
    <dgm:cxn modelId="{7A6EACA9-ECAD-4D29-90C6-CC476CB0C5A2}" type="presOf" srcId="{94D7F2B3-AFA5-4567-B4F9-AF0A9C580D2F}" destId="{64EE3E35-676D-45EC-ACC0-949B25400A86}" srcOrd="0" destOrd="0" presId="urn:microsoft.com/office/officeart/2005/8/layout/pList1"/>
    <dgm:cxn modelId="{3174F7BA-E345-4753-844A-E16DDF0D7A60}" type="presOf" srcId="{14FDDDCE-288E-4D17-9590-9828F4D8613F}" destId="{9CE71188-7C79-4A4A-8839-5BE95B6615B5}" srcOrd="0" destOrd="0" presId="urn:microsoft.com/office/officeart/2005/8/layout/pList1"/>
    <dgm:cxn modelId="{479CB4C8-C5D4-4DF6-9F47-73F0CD18F13F}" type="presOf" srcId="{FE4E097B-85BE-475B-BC70-CA7F85D1DE7B}" destId="{AD52D6EA-5B8E-4089-94E3-72D3C95BC333}" srcOrd="0" destOrd="0" presId="urn:microsoft.com/office/officeart/2005/8/layout/pList1"/>
    <dgm:cxn modelId="{A821EAD8-9D33-4421-8FC7-1D9F4B501B1D}" srcId="{2AEB9FD9-3576-420F-87F8-543064E52089}" destId="{14FDDDCE-288E-4D17-9590-9828F4D8613F}" srcOrd="1" destOrd="0" parTransId="{C3A8D8F2-69CC-4641-8A4C-6D2A7F60C208}" sibTransId="{015402E3-6021-490C-8767-7D1B49199E89}"/>
    <dgm:cxn modelId="{9CCE8EDD-808C-426A-AFB1-F68C4798F6DE}" srcId="{2AEB9FD9-3576-420F-87F8-543064E52089}" destId="{70B34C2A-52BF-498D-8D28-4B7BBEF9C484}" srcOrd="0" destOrd="0" parTransId="{D1B9051C-FDC7-42F9-BD45-5694C46AEAB8}" sibTransId="{8453D95C-C1A0-4EED-8ECA-AD6C4865501A}"/>
    <dgm:cxn modelId="{31EB8FDE-9AE1-4EF0-BAD1-048F5A5E23B3}" srcId="{2AEB9FD9-3576-420F-87F8-543064E52089}" destId="{A367CD62-6AEC-4DFD-976F-21E4A58B752F}" srcOrd="3" destOrd="0" parTransId="{7999FA28-6C11-4EA2-8E8D-92F9FE6617C2}" sibTransId="{8A8C1C0E-65A6-40A0-B280-AFBA51609141}"/>
    <dgm:cxn modelId="{5C25FAF6-BE16-43A4-96FA-8AB9F1E2FDFC}" srcId="{2AEB9FD9-3576-420F-87F8-543064E52089}" destId="{FE4E097B-85BE-475B-BC70-CA7F85D1DE7B}" srcOrd="4" destOrd="0" parTransId="{6C571A0B-6EE0-4A4E-A2F8-7BE91DB75996}" sibTransId="{34E26CED-B5B8-45C6-AE15-96009B265E8E}"/>
    <dgm:cxn modelId="{32A75AC0-E3AA-4810-B8E1-8C4DC335DB8F}" type="presParOf" srcId="{33DFF7BF-BB20-45CD-8E06-D2D809FCA691}" destId="{E5F578DF-66E1-48A2-ABA2-CD3973AB2116}" srcOrd="0" destOrd="0" presId="urn:microsoft.com/office/officeart/2005/8/layout/pList1"/>
    <dgm:cxn modelId="{4E070649-9A87-4674-ACBE-05F9F6ABF0A4}" type="presParOf" srcId="{E5F578DF-66E1-48A2-ABA2-CD3973AB2116}" destId="{E3735271-3771-44D7-874B-23CA610FDD60}" srcOrd="0" destOrd="0" presId="urn:microsoft.com/office/officeart/2005/8/layout/pList1"/>
    <dgm:cxn modelId="{54D8945E-E57C-4074-9B35-EBD5F993E553}" type="presParOf" srcId="{E5F578DF-66E1-48A2-ABA2-CD3973AB2116}" destId="{267BE8A8-9957-413A-AA75-E329FAA39041}" srcOrd="1" destOrd="0" presId="urn:microsoft.com/office/officeart/2005/8/layout/pList1"/>
    <dgm:cxn modelId="{E92D01EB-B7E9-4446-891C-1F075AD17212}" type="presParOf" srcId="{33DFF7BF-BB20-45CD-8E06-D2D809FCA691}" destId="{82B59281-27F0-463B-A68B-0B493E1F00C7}" srcOrd="1" destOrd="0" presId="urn:microsoft.com/office/officeart/2005/8/layout/pList1"/>
    <dgm:cxn modelId="{B2CA22B8-369B-4CE3-9605-1C001881C0B2}" type="presParOf" srcId="{33DFF7BF-BB20-45CD-8E06-D2D809FCA691}" destId="{003031FE-B838-497E-9290-309C23C86095}" srcOrd="2" destOrd="0" presId="urn:microsoft.com/office/officeart/2005/8/layout/pList1"/>
    <dgm:cxn modelId="{E3892446-47B1-428C-8519-F5CFB11B5343}" type="presParOf" srcId="{003031FE-B838-497E-9290-309C23C86095}" destId="{1CD8B7E8-61B3-4036-93C5-391493014FA0}" srcOrd="0" destOrd="0" presId="urn:microsoft.com/office/officeart/2005/8/layout/pList1"/>
    <dgm:cxn modelId="{D22A8282-2E06-4216-9BD5-A8A1ADC719B3}" type="presParOf" srcId="{003031FE-B838-497E-9290-309C23C86095}" destId="{9CE71188-7C79-4A4A-8839-5BE95B6615B5}" srcOrd="1" destOrd="0" presId="urn:microsoft.com/office/officeart/2005/8/layout/pList1"/>
    <dgm:cxn modelId="{78FF5AFF-AFEC-4125-8549-B0B891473711}" type="presParOf" srcId="{33DFF7BF-BB20-45CD-8E06-D2D809FCA691}" destId="{F29A9169-9B9E-4160-BE54-02008C3AB701}" srcOrd="3" destOrd="0" presId="urn:microsoft.com/office/officeart/2005/8/layout/pList1"/>
    <dgm:cxn modelId="{FD02CCF0-B1A0-4404-BDBB-DD41542EDB28}" type="presParOf" srcId="{33DFF7BF-BB20-45CD-8E06-D2D809FCA691}" destId="{16E438F8-068D-4168-9CA1-BA297ECA7244}" srcOrd="4" destOrd="0" presId="urn:microsoft.com/office/officeart/2005/8/layout/pList1"/>
    <dgm:cxn modelId="{1E4BEC14-B0CD-4E91-BE34-2041BE05BAB2}" type="presParOf" srcId="{16E438F8-068D-4168-9CA1-BA297ECA7244}" destId="{B832681E-70A7-4EF3-9B1A-743703A62DE2}" srcOrd="0" destOrd="0" presId="urn:microsoft.com/office/officeart/2005/8/layout/pList1"/>
    <dgm:cxn modelId="{E80A69A0-6478-4A55-B3C7-31C0222F00A2}" type="presParOf" srcId="{16E438F8-068D-4168-9CA1-BA297ECA7244}" destId="{64EE3E35-676D-45EC-ACC0-949B25400A86}" srcOrd="1" destOrd="0" presId="urn:microsoft.com/office/officeart/2005/8/layout/pList1"/>
    <dgm:cxn modelId="{5428F6AB-B19B-4EF9-A5B4-B012C02ED84E}" type="presParOf" srcId="{33DFF7BF-BB20-45CD-8E06-D2D809FCA691}" destId="{CA6B3E0B-6B36-4301-B349-8BE652CD4568}" srcOrd="5" destOrd="0" presId="urn:microsoft.com/office/officeart/2005/8/layout/pList1"/>
    <dgm:cxn modelId="{51452F93-BBD4-4018-A71A-B9B8BD62380A}" type="presParOf" srcId="{33DFF7BF-BB20-45CD-8E06-D2D809FCA691}" destId="{73907F46-C3F6-4946-A64C-61A3524445D9}" srcOrd="6" destOrd="0" presId="urn:microsoft.com/office/officeart/2005/8/layout/pList1"/>
    <dgm:cxn modelId="{F862D852-A53E-4BA6-999A-B19ED4113CBD}" type="presParOf" srcId="{73907F46-C3F6-4946-A64C-61A3524445D9}" destId="{21B769E0-3357-46F1-BE4D-C5EBFB98846D}" srcOrd="0" destOrd="0" presId="urn:microsoft.com/office/officeart/2005/8/layout/pList1"/>
    <dgm:cxn modelId="{D74C417D-EC51-4399-AEF5-548FE9F51B95}" type="presParOf" srcId="{73907F46-C3F6-4946-A64C-61A3524445D9}" destId="{B6C41554-5485-4037-A764-3962F830CFEC}" srcOrd="1" destOrd="0" presId="urn:microsoft.com/office/officeart/2005/8/layout/pList1"/>
    <dgm:cxn modelId="{4973C496-2104-41D4-8E87-5A4DDA24CE61}" type="presParOf" srcId="{33DFF7BF-BB20-45CD-8E06-D2D809FCA691}" destId="{89E59A5E-1DFE-4BDE-B90D-2093D7739C62}" srcOrd="7" destOrd="0" presId="urn:microsoft.com/office/officeart/2005/8/layout/pList1"/>
    <dgm:cxn modelId="{0DF41160-FD7E-4707-80F8-829B99B3536A}" type="presParOf" srcId="{33DFF7BF-BB20-45CD-8E06-D2D809FCA691}" destId="{E1C2EC89-77A0-4F9F-AC4E-52DC701D8C7F}" srcOrd="8" destOrd="0" presId="urn:microsoft.com/office/officeart/2005/8/layout/pList1"/>
    <dgm:cxn modelId="{C10962DC-1FCA-4D1F-BE18-AB86D35D8FAF}" type="presParOf" srcId="{E1C2EC89-77A0-4F9F-AC4E-52DC701D8C7F}" destId="{E1F4266A-CD0B-4398-B07C-40C156CD4EAD}" srcOrd="0" destOrd="0" presId="urn:microsoft.com/office/officeart/2005/8/layout/pList1"/>
    <dgm:cxn modelId="{7CBB9E8C-15CE-4242-ABFE-6D37EF0C3DFF}" type="presParOf" srcId="{E1C2EC89-77A0-4F9F-AC4E-52DC701D8C7F}" destId="{AD52D6EA-5B8E-4089-94E3-72D3C95BC333}" srcOrd="1" destOrd="0" presId="urn:microsoft.com/office/officeart/2005/8/layout/pList1"/>
  </dgm:cxnLst>
  <dgm:bg/>
  <dgm:whole>
    <a:ln w="19050">
      <a:solidFill>
        <a:schemeClr val="tx2"/>
      </a:solidFill>
      <a:prstDash val="dash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AF825F6-F770-41AC-A574-7098A56FCC68}" type="doc">
      <dgm:prSet loTypeId="urn:microsoft.com/office/officeart/2005/8/layout/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6737D55E-0DE4-45B2-A8FA-872141D4E90E}">
      <dgm:prSet phldrT="[Text]" custT="1"/>
      <dgm:spPr/>
      <dgm:t>
        <a:bodyPr/>
        <a:lstStyle/>
        <a:p>
          <a:r>
            <a:rPr lang="en-IE" sz="1100" dirty="0"/>
            <a:t>EBA’s Lessons Learnt Report as a basis, as well as FATF current work</a:t>
          </a:r>
          <a:endParaRPr lang="en-GB" sz="1100" dirty="0"/>
        </a:p>
      </dgm:t>
    </dgm:pt>
    <dgm:pt modelId="{42C0C39C-263F-4093-82F0-3335701B308A}" type="parTrans" cxnId="{5ED2F006-1988-4EDE-B799-CACD79E3FFFC}">
      <dgm:prSet/>
      <dgm:spPr/>
      <dgm:t>
        <a:bodyPr/>
        <a:lstStyle/>
        <a:p>
          <a:endParaRPr lang="en-GB" sz="1100"/>
        </a:p>
      </dgm:t>
    </dgm:pt>
    <dgm:pt modelId="{57FD58B9-C1EF-4CE4-824E-DDD3025BFCC9}" type="sibTrans" cxnId="{5ED2F006-1988-4EDE-B799-CACD79E3FFFC}">
      <dgm:prSet/>
      <dgm:spPr/>
      <dgm:t>
        <a:bodyPr/>
        <a:lstStyle/>
        <a:p>
          <a:endParaRPr lang="en-GB" sz="1100"/>
        </a:p>
      </dgm:t>
    </dgm:pt>
    <dgm:pt modelId="{7D50B059-917B-4CB4-A952-4C17C364DAC7}">
      <dgm:prSet phldrT="[Text]" custT="1"/>
      <dgm:spPr/>
      <dgm:t>
        <a:bodyPr/>
        <a:lstStyle/>
        <a:p>
          <a:r>
            <a:rPr lang="en-IE" sz="1100" dirty="0"/>
            <a:t>Problem prioritisation until Q1 2026</a:t>
          </a:r>
          <a:endParaRPr lang="en-GB" sz="1100" dirty="0"/>
        </a:p>
      </dgm:t>
    </dgm:pt>
    <dgm:pt modelId="{E350D693-E809-477F-B260-4F6C473EEA71}" type="parTrans" cxnId="{8A168D1B-2C05-47D3-8F59-7D8A83140C03}">
      <dgm:prSet/>
      <dgm:spPr/>
      <dgm:t>
        <a:bodyPr/>
        <a:lstStyle/>
        <a:p>
          <a:endParaRPr lang="en-GB" sz="1100"/>
        </a:p>
      </dgm:t>
    </dgm:pt>
    <dgm:pt modelId="{880F4300-4C6A-4CE8-9D7C-59C5F9D1F14D}" type="sibTrans" cxnId="{8A168D1B-2C05-47D3-8F59-7D8A83140C03}">
      <dgm:prSet/>
      <dgm:spPr/>
      <dgm:t>
        <a:bodyPr/>
        <a:lstStyle/>
        <a:p>
          <a:endParaRPr lang="en-GB" sz="1100"/>
        </a:p>
      </dgm:t>
    </dgm:pt>
    <dgm:pt modelId="{16F8E3F1-8BC5-4692-BFA1-64B6A21CE051}">
      <dgm:prSet phldrT="[Text]" custT="1"/>
      <dgm:spPr/>
      <dgm:t>
        <a:bodyPr/>
        <a:lstStyle/>
        <a:p>
          <a:r>
            <a:rPr lang="en-IE" sz="1100" dirty="0"/>
            <a:t>Coordination with key stakeholders (NCAs, FIUs) in 2026</a:t>
          </a:r>
          <a:endParaRPr lang="en-GB" sz="1100" dirty="0"/>
        </a:p>
      </dgm:t>
    </dgm:pt>
    <dgm:pt modelId="{E0DAF2CA-7F9F-4947-978F-E7068FA76BD1}" type="parTrans" cxnId="{3A77B43D-F0D1-4354-986C-AD9843E43668}">
      <dgm:prSet/>
      <dgm:spPr/>
      <dgm:t>
        <a:bodyPr/>
        <a:lstStyle/>
        <a:p>
          <a:endParaRPr lang="en-GB" sz="1100"/>
        </a:p>
      </dgm:t>
    </dgm:pt>
    <dgm:pt modelId="{65D0027F-CDA4-4F25-AC64-639B6F64EE27}" type="sibTrans" cxnId="{3A77B43D-F0D1-4354-986C-AD9843E43668}">
      <dgm:prSet/>
      <dgm:spPr/>
      <dgm:t>
        <a:bodyPr/>
        <a:lstStyle/>
        <a:p>
          <a:endParaRPr lang="en-GB" sz="1100"/>
        </a:p>
      </dgm:t>
    </dgm:pt>
    <dgm:pt modelId="{870C66AA-A475-4177-A1A3-8E5DC9F55E5D}" type="pres">
      <dgm:prSet presAssocID="{9AF825F6-F770-41AC-A574-7098A56FCC68}" presName="linear" presStyleCnt="0">
        <dgm:presLayoutVars>
          <dgm:dir/>
          <dgm:animLvl val="lvl"/>
          <dgm:resizeHandles val="exact"/>
        </dgm:presLayoutVars>
      </dgm:prSet>
      <dgm:spPr/>
    </dgm:pt>
    <dgm:pt modelId="{C945790D-D70D-4598-93BC-D96F2A260AEC}" type="pres">
      <dgm:prSet presAssocID="{6737D55E-0DE4-45B2-A8FA-872141D4E90E}" presName="parentLin" presStyleCnt="0"/>
      <dgm:spPr/>
    </dgm:pt>
    <dgm:pt modelId="{74976FE1-05CF-4A6C-AD69-586D0CC2C60B}" type="pres">
      <dgm:prSet presAssocID="{6737D55E-0DE4-45B2-A8FA-872141D4E90E}" presName="parentLeftMargin" presStyleLbl="node1" presStyleIdx="0" presStyleCnt="3"/>
      <dgm:spPr/>
    </dgm:pt>
    <dgm:pt modelId="{F7496CE2-5ADD-4A29-BCB0-94B36B58F99E}" type="pres">
      <dgm:prSet presAssocID="{6737D55E-0DE4-45B2-A8FA-872141D4E90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1B7E0A1-264D-4822-8667-9B639D30B57F}" type="pres">
      <dgm:prSet presAssocID="{6737D55E-0DE4-45B2-A8FA-872141D4E90E}" presName="negativeSpace" presStyleCnt="0"/>
      <dgm:spPr/>
    </dgm:pt>
    <dgm:pt modelId="{346EA521-274B-44F6-8450-371AAC377E1C}" type="pres">
      <dgm:prSet presAssocID="{6737D55E-0DE4-45B2-A8FA-872141D4E90E}" presName="childText" presStyleLbl="conFgAcc1" presStyleIdx="0" presStyleCnt="3">
        <dgm:presLayoutVars>
          <dgm:bulletEnabled val="1"/>
        </dgm:presLayoutVars>
      </dgm:prSet>
      <dgm:spPr/>
    </dgm:pt>
    <dgm:pt modelId="{DECE8786-8BC9-4FEC-B3B3-7D52442F5C82}" type="pres">
      <dgm:prSet presAssocID="{57FD58B9-C1EF-4CE4-824E-DDD3025BFCC9}" presName="spaceBetweenRectangles" presStyleCnt="0"/>
      <dgm:spPr/>
    </dgm:pt>
    <dgm:pt modelId="{4431B819-EDD1-435D-AF6A-F49CDECECDE5}" type="pres">
      <dgm:prSet presAssocID="{7D50B059-917B-4CB4-A952-4C17C364DAC7}" presName="parentLin" presStyleCnt="0"/>
      <dgm:spPr/>
    </dgm:pt>
    <dgm:pt modelId="{99546A1D-8178-416E-A402-B1F0C69CE7EA}" type="pres">
      <dgm:prSet presAssocID="{7D50B059-917B-4CB4-A952-4C17C364DAC7}" presName="parentLeftMargin" presStyleLbl="node1" presStyleIdx="0" presStyleCnt="3"/>
      <dgm:spPr/>
    </dgm:pt>
    <dgm:pt modelId="{92B4F9C4-A379-4FC7-B3E2-3195581F27F7}" type="pres">
      <dgm:prSet presAssocID="{7D50B059-917B-4CB4-A952-4C17C364DAC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F43ED95-A680-4467-ABBA-5557C19BBFAD}" type="pres">
      <dgm:prSet presAssocID="{7D50B059-917B-4CB4-A952-4C17C364DAC7}" presName="negativeSpace" presStyleCnt="0"/>
      <dgm:spPr/>
    </dgm:pt>
    <dgm:pt modelId="{6A55CA22-254F-4DB9-B94F-DB0D3F1A6B3E}" type="pres">
      <dgm:prSet presAssocID="{7D50B059-917B-4CB4-A952-4C17C364DAC7}" presName="childText" presStyleLbl="conFgAcc1" presStyleIdx="1" presStyleCnt="3">
        <dgm:presLayoutVars>
          <dgm:bulletEnabled val="1"/>
        </dgm:presLayoutVars>
      </dgm:prSet>
      <dgm:spPr/>
    </dgm:pt>
    <dgm:pt modelId="{92C41D7C-39BD-47EA-9ADD-759D2A40DA22}" type="pres">
      <dgm:prSet presAssocID="{880F4300-4C6A-4CE8-9D7C-59C5F9D1F14D}" presName="spaceBetweenRectangles" presStyleCnt="0"/>
      <dgm:spPr/>
    </dgm:pt>
    <dgm:pt modelId="{BC8AAC5E-16EF-40B2-BB43-E929B2C8B63C}" type="pres">
      <dgm:prSet presAssocID="{16F8E3F1-8BC5-4692-BFA1-64B6A21CE051}" presName="parentLin" presStyleCnt="0"/>
      <dgm:spPr/>
    </dgm:pt>
    <dgm:pt modelId="{B8674D1A-61F1-496E-B773-549733F3B46B}" type="pres">
      <dgm:prSet presAssocID="{16F8E3F1-8BC5-4692-BFA1-64B6A21CE051}" presName="parentLeftMargin" presStyleLbl="node1" presStyleIdx="1" presStyleCnt="3"/>
      <dgm:spPr/>
    </dgm:pt>
    <dgm:pt modelId="{2D5D450B-C24E-4C7C-8073-1DDFCB9A3FF3}" type="pres">
      <dgm:prSet presAssocID="{16F8E3F1-8BC5-4692-BFA1-64B6A21CE05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DB6C4B2-AB40-4DE5-9244-6A015CAA5FB5}" type="pres">
      <dgm:prSet presAssocID="{16F8E3F1-8BC5-4692-BFA1-64B6A21CE051}" presName="negativeSpace" presStyleCnt="0"/>
      <dgm:spPr/>
    </dgm:pt>
    <dgm:pt modelId="{4635A40A-E5E7-4DA7-B86F-DAACA9C2384C}" type="pres">
      <dgm:prSet presAssocID="{16F8E3F1-8BC5-4692-BFA1-64B6A21CE05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ED2F006-1988-4EDE-B799-CACD79E3FFFC}" srcId="{9AF825F6-F770-41AC-A574-7098A56FCC68}" destId="{6737D55E-0DE4-45B2-A8FA-872141D4E90E}" srcOrd="0" destOrd="0" parTransId="{42C0C39C-263F-4093-82F0-3335701B308A}" sibTransId="{57FD58B9-C1EF-4CE4-824E-DDD3025BFCC9}"/>
    <dgm:cxn modelId="{8225020A-0776-4556-8000-3D856C64C116}" type="presOf" srcId="{16F8E3F1-8BC5-4692-BFA1-64B6A21CE051}" destId="{2D5D450B-C24E-4C7C-8073-1DDFCB9A3FF3}" srcOrd="1" destOrd="0" presId="urn:microsoft.com/office/officeart/2005/8/layout/list1"/>
    <dgm:cxn modelId="{8A168D1B-2C05-47D3-8F59-7D8A83140C03}" srcId="{9AF825F6-F770-41AC-A574-7098A56FCC68}" destId="{7D50B059-917B-4CB4-A952-4C17C364DAC7}" srcOrd="1" destOrd="0" parTransId="{E350D693-E809-477F-B260-4F6C473EEA71}" sibTransId="{880F4300-4C6A-4CE8-9D7C-59C5F9D1F14D}"/>
    <dgm:cxn modelId="{3A77B43D-F0D1-4354-986C-AD9843E43668}" srcId="{9AF825F6-F770-41AC-A574-7098A56FCC68}" destId="{16F8E3F1-8BC5-4692-BFA1-64B6A21CE051}" srcOrd="2" destOrd="0" parTransId="{E0DAF2CA-7F9F-4947-978F-E7068FA76BD1}" sibTransId="{65D0027F-CDA4-4F25-AC64-639B6F64EE27}"/>
    <dgm:cxn modelId="{B3160D5C-4F38-4E97-8598-3ECD441BCF6F}" type="presOf" srcId="{7D50B059-917B-4CB4-A952-4C17C364DAC7}" destId="{99546A1D-8178-416E-A402-B1F0C69CE7EA}" srcOrd="0" destOrd="0" presId="urn:microsoft.com/office/officeart/2005/8/layout/list1"/>
    <dgm:cxn modelId="{91CD205C-D28E-4EBB-8268-EDD0E9BC9E86}" type="presOf" srcId="{7D50B059-917B-4CB4-A952-4C17C364DAC7}" destId="{92B4F9C4-A379-4FC7-B3E2-3195581F27F7}" srcOrd="1" destOrd="0" presId="urn:microsoft.com/office/officeart/2005/8/layout/list1"/>
    <dgm:cxn modelId="{A1703662-7C7B-46A7-A1AB-16A374F3143E}" type="presOf" srcId="{16F8E3F1-8BC5-4692-BFA1-64B6A21CE051}" destId="{B8674D1A-61F1-496E-B773-549733F3B46B}" srcOrd="0" destOrd="0" presId="urn:microsoft.com/office/officeart/2005/8/layout/list1"/>
    <dgm:cxn modelId="{90C99E6A-3A75-42F5-86D4-85C37522F561}" type="presOf" srcId="{9AF825F6-F770-41AC-A574-7098A56FCC68}" destId="{870C66AA-A475-4177-A1A3-8E5DC9F55E5D}" srcOrd="0" destOrd="0" presId="urn:microsoft.com/office/officeart/2005/8/layout/list1"/>
    <dgm:cxn modelId="{EF5DF04B-DC3B-4AE6-B40A-1205C33A5DC9}" type="presOf" srcId="{6737D55E-0DE4-45B2-A8FA-872141D4E90E}" destId="{F7496CE2-5ADD-4A29-BCB0-94B36B58F99E}" srcOrd="1" destOrd="0" presId="urn:microsoft.com/office/officeart/2005/8/layout/list1"/>
    <dgm:cxn modelId="{1CD4AFDC-5D94-461B-9C30-CA206AE47B6D}" type="presOf" srcId="{6737D55E-0DE4-45B2-A8FA-872141D4E90E}" destId="{74976FE1-05CF-4A6C-AD69-586D0CC2C60B}" srcOrd="0" destOrd="0" presId="urn:microsoft.com/office/officeart/2005/8/layout/list1"/>
    <dgm:cxn modelId="{51557FB5-07AB-4C12-B824-C79B8A231D8F}" type="presParOf" srcId="{870C66AA-A475-4177-A1A3-8E5DC9F55E5D}" destId="{C945790D-D70D-4598-93BC-D96F2A260AEC}" srcOrd="0" destOrd="0" presId="urn:microsoft.com/office/officeart/2005/8/layout/list1"/>
    <dgm:cxn modelId="{6BD5D13C-465D-4D01-97B5-943DF9C02F1C}" type="presParOf" srcId="{C945790D-D70D-4598-93BC-D96F2A260AEC}" destId="{74976FE1-05CF-4A6C-AD69-586D0CC2C60B}" srcOrd="0" destOrd="0" presId="urn:microsoft.com/office/officeart/2005/8/layout/list1"/>
    <dgm:cxn modelId="{02FFBC78-9841-4462-978C-88B5CA00D430}" type="presParOf" srcId="{C945790D-D70D-4598-93BC-D96F2A260AEC}" destId="{F7496CE2-5ADD-4A29-BCB0-94B36B58F99E}" srcOrd="1" destOrd="0" presId="urn:microsoft.com/office/officeart/2005/8/layout/list1"/>
    <dgm:cxn modelId="{628485AC-BA97-4E46-8954-6427A1AD8D60}" type="presParOf" srcId="{870C66AA-A475-4177-A1A3-8E5DC9F55E5D}" destId="{F1B7E0A1-264D-4822-8667-9B639D30B57F}" srcOrd="1" destOrd="0" presId="urn:microsoft.com/office/officeart/2005/8/layout/list1"/>
    <dgm:cxn modelId="{C1CE8618-0F3F-46BA-9B99-85413AD1EFD1}" type="presParOf" srcId="{870C66AA-A475-4177-A1A3-8E5DC9F55E5D}" destId="{346EA521-274B-44F6-8450-371AAC377E1C}" srcOrd="2" destOrd="0" presId="urn:microsoft.com/office/officeart/2005/8/layout/list1"/>
    <dgm:cxn modelId="{FB57739E-58EE-46E8-8758-88F30E07915B}" type="presParOf" srcId="{870C66AA-A475-4177-A1A3-8E5DC9F55E5D}" destId="{DECE8786-8BC9-4FEC-B3B3-7D52442F5C82}" srcOrd="3" destOrd="0" presId="urn:microsoft.com/office/officeart/2005/8/layout/list1"/>
    <dgm:cxn modelId="{48F03A03-F6DC-4660-9DB2-F7F7F6C90B8E}" type="presParOf" srcId="{870C66AA-A475-4177-A1A3-8E5DC9F55E5D}" destId="{4431B819-EDD1-435D-AF6A-F49CDECECDE5}" srcOrd="4" destOrd="0" presId="urn:microsoft.com/office/officeart/2005/8/layout/list1"/>
    <dgm:cxn modelId="{697027F3-AD6F-428B-B748-C05D94A4C9E9}" type="presParOf" srcId="{4431B819-EDD1-435D-AF6A-F49CDECECDE5}" destId="{99546A1D-8178-416E-A402-B1F0C69CE7EA}" srcOrd="0" destOrd="0" presId="urn:microsoft.com/office/officeart/2005/8/layout/list1"/>
    <dgm:cxn modelId="{E9A8B3B6-CA20-48E6-9396-2E4AE3634460}" type="presParOf" srcId="{4431B819-EDD1-435D-AF6A-F49CDECECDE5}" destId="{92B4F9C4-A379-4FC7-B3E2-3195581F27F7}" srcOrd="1" destOrd="0" presId="urn:microsoft.com/office/officeart/2005/8/layout/list1"/>
    <dgm:cxn modelId="{5764DDEB-67FB-480C-A80C-A089A50F4EBD}" type="presParOf" srcId="{870C66AA-A475-4177-A1A3-8E5DC9F55E5D}" destId="{7F43ED95-A680-4467-ABBA-5557C19BBFAD}" srcOrd="5" destOrd="0" presId="urn:microsoft.com/office/officeart/2005/8/layout/list1"/>
    <dgm:cxn modelId="{EB363048-6A02-4DC6-AD9B-4EA4FD8BA3D1}" type="presParOf" srcId="{870C66AA-A475-4177-A1A3-8E5DC9F55E5D}" destId="{6A55CA22-254F-4DB9-B94F-DB0D3F1A6B3E}" srcOrd="6" destOrd="0" presId="urn:microsoft.com/office/officeart/2005/8/layout/list1"/>
    <dgm:cxn modelId="{E61AEEE3-BB98-4E2C-A3F0-6B4B27B347A3}" type="presParOf" srcId="{870C66AA-A475-4177-A1A3-8E5DC9F55E5D}" destId="{92C41D7C-39BD-47EA-9ADD-759D2A40DA22}" srcOrd="7" destOrd="0" presId="urn:microsoft.com/office/officeart/2005/8/layout/list1"/>
    <dgm:cxn modelId="{AE6C9BDA-F955-4FB6-9123-D73FCDFF6398}" type="presParOf" srcId="{870C66AA-A475-4177-A1A3-8E5DC9F55E5D}" destId="{BC8AAC5E-16EF-40B2-BB43-E929B2C8B63C}" srcOrd="8" destOrd="0" presId="urn:microsoft.com/office/officeart/2005/8/layout/list1"/>
    <dgm:cxn modelId="{4AAD60B7-9843-455A-8746-A77ED704862E}" type="presParOf" srcId="{BC8AAC5E-16EF-40B2-BB43-E929B2C8B63C}" destId="{B8674D1A-61F1-496E-B773-549733F3B46B}" srcOrd="0" destOrd="0" presId="urn:microsoft.com/office/officeart/2005/8/layout/list1"/>
    <dgm:cxn modelId="{6C632028-3BEA-4DA0-A9A2-E9C915B97C43}" type="presParOf" srcId="{BC8AAC5E-16EF-40B2-BB43-E929B2C8B63C}" destId="{2D5D450B-C24E-4C7C-8073-1DDFCB9A3FF3}" srcOrd="1" destOrd="0" presId="urn:microsoft.com/office/officeart/2005/8/layout/list1"/>
    <dgm:cxn modelId="{D5799F5A-0A9D-460D-85AB-3C2D0857EDCA}" type="presParOf" srcId="{870C66AA-A475-4177-A1A3-8E5DC9F55E5D}" destId="{DDB6C4B2-AB40-4DE5-9244-6A015CAA5FB5}" srcOrd="9" destOrd="0" presId="urn:microsoft.com/office/officeart/2005/8/layout/list1"/>
    <dgm:cxn modelId="{46579ED7-3506-426C-8B85-C15DB7A589B4}" type="presParOf" srcId="{870C66AA-A475-4177-A1A3-8E5DC9F55E5D}" destId="{4635A40A-E5E7-4DA7-B86F-DAACA9C2384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991B3C-3EAA-43B9-81B6-F59039858A18}" type="doc">
      <dgm:prSet loTypeId="urn:microsoft.com/office/officeart/2005/8/layout/cycle3" loCatId="cycle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DA44E3AB-755F-4731-98C6-CDD395476263}">
      <dgm:prSet phldrT="[Text]"/>
      <dgm:spPr/>
      <dgm:t>
        <a:bodyPr/>
        <a:lstStyle/>
        <a:p>
          <a:r>
            <a:rPr lang="en-GB"/>
            <a:t>Authorisation assessment</a:t>
          </a:r>
        </a:p>
      </dgm:t>
    </dgm:pt>
    <dgm:pt modelId="{C7CF9AFE-A0C2-4936-8EC8-6C59AEBE8CEC}" type="parTrans" cxnId="{4D41F908-C99A-4247-8BDE-5597DC050567}">
      <dgm:prSet/>
      <dgm:spPr/>
      <dgm:t>
        <a:bodyPr/>
        <a:lstStyle/>
        <a:p>
          <a:endParaRPr lang="en-GB"/>
        </a:p>
      </dgm:t>
    </dgm:pt>
    <dgm:pt modelId="{ADA77712-652F-4D0A-888F-0CA81CAC7959}" type="sibTrans" cxnId="{4D41F908-C99A-4247-8BDE-5597DC050567}">
      <dgm:prSet/>
      <dgm:spPr/>
      <dgm:t>
        <a:bodyPr/>
        <a:lstStyle/>
        <a:p>
          <a:endParaRPr lang="en-GB"/>
        </a:p>
      </dgm:t>
    </dgm:pt>
    <dgm:pt modelId="{A5456644-78DA-4D22-8EC8-737B2F3500EF}">
      <dgm:prSet phldrT="[Text]"/>
      <dgm:spPr/>
      <dgm:t>
        <a:bodyPr/>
        <a:lstStyle/>
        <a:p>
          <a:r>
            <a:rPr lang="en-GB"/>
            <a:t>Suitability assessments</a:t>
          </a:r>
        </a:p>
      </dgm:t>
    </dgm:pt>
    <dgm:pt modelId="{58475B8E-B6EE-4F45-A69F-28E89A725279}" type="parTrans" cxnId="{A1120F36-ACC0-4865-9C88-E5A284CE82FB}">
      <dgm:prSet/>
      <dgm:spPr/>
      <dgm:t>
        <a:bodyPr/>
        <a:lstStyle/>
        <a:p>
          <a:endParaRPr lang="en-GB"/>
        </a:p>
      </dgm:t>
    </dgm:pt>
    <dgm:pt modelId="{AE2E14F5-B725-4CA4-923F-D7F936A14EB2}" type="sibTrans" cxnId="{A1120F36-ACC0-4865-9C88-E5A284CE82FB}">
      <dgm:prSet/>
      <dgm:spPr/>
      <dgm:t>
        <a:bodyPr/>
        <a:lstStyle/>
        <a:p>
          <a:endParaRPr lang="en-GB"/>
        </a:p>
      </dgm:t>
    </dgm:pt>
    <dgm:pt modelId="{DEAD984C-A6C9-40D6-9396-1CB4B66F24EC}">
      <dgm:prSet phldrT="[Text]"/>
      <dgm:spPr/>
      <dgm:t>
        <a:bodyPr/>
        <a:lstStyle/>
        <a:p>
          <a:r>
            <a:rPr lang="en-GB"/>
            <a:t>Internal governance framework and arrangements </a:t>
          </a:r>
        </a:p>
      </dgm:t>
    </dgm:pt>
    <dgm:pt modelId="{44DECE4F-D560-48EF-8364-63A5EC094018}" type="parTrans" cxnId="{7EF59144-8130-452F-95E7-823048053289}">
      <dgm:prSet/>
      <dgm:spPr/>
      <dgm:t>
        <a:bodyPr/>
        <a:lstStyle/>
        <a:p>
          <a:endParaRPr lang="en-GB"/>
        </a:p>
      </dgm:t>
    </dgm:pt>
    <dgm:pt modelId="{B0A54934-E040-459B-BA5E-EC2E45273546}" type="sibTrans" cxnId="{7EF59144-8130-452F-95E7-823048053289}">
      <dgm:prSet/>
      <dgm:spPr/>
      <dgm:t>
        <a:bodyPr/>
        <a:lstStyle/>
        <a:p>
          <a:endParaRPr lang="en-GB"/>
        </a:p>
      </dgm:t>
    </dgm:pt>
    <dgm:pt modelId="{CACFBB9F-F0A5-4B56-B02E-B2F561DE5DDD}">
      <dgm:prSet phldrT="[Text]"/>
      <dgm:spPr/>
      <dgm:t>
        <a:bodyPr/>
        <a:lstStyle/>
        <a:p>
          <a:r>
            <a:rPr lang="en-GB"/>
            <a:t>Redemption plans</a:t>
          </a:r>
        </a:p>
      </dgm:t>
    </dgm:pt>
    <dgm:pt modelId="{EFEA1DF0-087B-4E34-903B-886AFAF37DD9}" type="parTrans" cxnId="{042DC659-D1C3-4717-987A-448E4620709B}">
      <dgm:prSet/>
      <dgm:spPr/>
      <dgm:t>
        <a:bodyPr/>
        <a:lstStyle/>
        <a:p>
          <a:endParaRPr lang="en-GB"/>
        </a:p>
      </dgm:t>
    </dgm:pt>
    <dgm:pt modelId="{0F91B641-D387-44D7-A4C7-4BF400D6F446}" type="sibTrans" cxnId="{042DC659-D1C3-4717-987A-448E4620709B}">
      <dgm:prSet/>
      <dgm:spPr/>
      <dgm:t>
        <a:bodyPr/>
        <a:lstStyle/>
        <a:p>
          <a:endParaRPr lang="en-GB"/>
        </a:p>
      </dgm:t>
    </dgm:pt>
    <dgm:pt modelId="{62AF90B8-5A41-4EB9-80F6-813B1F164D34}">
      <dgm:prSet phldrT="[Text]"/>
      <dgm:spPr/>
      <dgm:t>
        <a:bodyPr/>
        <a:lstStyle/>
        <a:p>
          <a:r>
            <a:rPr lang="en-GB"/>
            <a:t>Withdrawal of authorisation</a:t>
          </a:r>
        </a:p>
      </dgm:t>
    </dgm:pt>
    <dgm:pt modelId="{F63B89D9-03E0-4D7D-ADB7-DDA9B91947BF}" type="parTrans" cxnId="{190D7958-670E-49EB-BDB1-0ED5BC0FC8ED}">
      <dgm:prSet/>
      <dgm:spPr/>
      <dgm:t>
        <a:bodyPr/>
        <a:lstStyle/>
        <a:p>
          <a:endParaRPr lang="en-GB"/>
        </a:p>
      </dgm:t>
    </dgm:pt>
    <dgm:pt modelId="{B3309A74-166E-4A1D-B085-727444B470DE}" type="sibTrans" cxnId="{190D7958-670E-49EB-BDB1-0ED5BC0FC8ED}">
      <dgm:prSet/>
      <dgm:spPr/>
      <dgm:t>
        <a:bodyPr/>
        <a:lstStyle/>
        <a:p>
          <a:endParaRPr lang="en-GB"/>
        </a:p>
      </dgm:t>
    </dgm:pt>
    <dgm:pt modelId="{0ABB0DA0-7AB8-45A1-A699-17C00767AAB2}">
      <dgm:prSet phldrT="[Text]"/>
      <dgm:spPr/>
      <dgm:t>
        <a:bodyPr/>
        <a:lstStyle/>
        <a:p>
          <a:r>
            <a:rPr lang="en-GB"/>
            <a:t>Business model assessment</a:t>
          </a:r>
        </a:p>
      </dgm:t>
    </dgm:pt>
    <dgm:pt modelId="{8CCFD720-9D59-484B-8EBC-43F2740B0A88}" type="parTrans" cxnId="{E9F3D895-0690-4F74-817A-3F5BA266AA0A}">
      <dgm:prSet/>
      <dgm:spPr/>
      <dgm:t>
        <a:bodyPr/>
        <a:lstStyle/>
        <a:p>
          <a:endParaRPr lang="en-GB"/>
        </a:p>
      </dgm:t>
    </dgm:pt>
    <dgm:pt modelId="{4790BF1F-8C1C-4A99-B6F1-18095405F904}" type="sibTrans" cxnId="{E9F3D895-0690-4F74-817A-3F5BA266AA0A}">
      <dgm:prSet/>
      <dgm:spPr/>
      <dgm:t>
        <a:bodyPr/>
        <a:lstStyle/>
        <a:p>
          <a:endParaRPr lang="en-GB"/>
        </a:p>
      </dgm:t>
    </dgm:pt>
    <dgm:pt modelId="{362D0ED6-B39B-4648-A27F-2AA04C1E7422}" type="pres">
      <dgm:prSet presAssocID="{38991B3C-3EAA-43B9-81B6-F59039858A18}" presName="Name0" presStyleCnt="0">
        <dgm:presLayoutVars>
          <dgm:dir/>
          <dgm:resizeHandles val="exact"/>
        </dgm:presLayoutVars>
      </dgm:prSet>
      <dgm:spPr/>
    </dgm:pt>
    <dgm:pt modelId="{502E3F56-CE07-4798-A285-43DF8D782946}" type="pres">
      <dgm:prSet presAssocID="{38991B3C-3EAA-43B9-81B6-F59039858A18}" presName="cycle" presStyleCnt="0"/>
      <dgm:spPr/>
    </dgm:pt>
    <dgm:pt modelId="{889B922D-C5C3-4036-ACB1-C17A0B5C7952}" type="pres">
      <dgm:prSet presAssocID="{DA44E3AB-755F-4731-98C6-CDD395476263}" presName="nodeFirstNode" presStyleLbl="node1" presStyleIdx="0" presStyleCnt="6">
        <dgm:presLayoutVars>
          <dgm:bulletEnabled val="1"/>
        </dgm:presLayoutVars>
      </dgm:prSet>
      <dgm:spPr/>
    </dgm:pt>
    <dgm:pt modelId="{1D7123AA-7E50-4ECC-B1DA-A31BCFA90D38}" type="pres">
      <dgm:prSet presAssocID="{ADA77712-652F-4D0A-888F-0CA81CAC7959}" presName="sibTransFirstNode" presStyleLbl="bgShp" presStyleIdx="0" presStyleCnt="1"/>
      <dgm:spPr/>
    </dgm:pt>
    <dgm:pt modelId="{7EC8F98F-AC3A-4DB4-9840-E6EE6D9E502F}" type="pres">
      <dgm:prSet presAssocID="{A5456644-78DA-4D22-8EC8-737B2F3500EF}" presName="nodeFollowingNodes" presStyleLbl="node1" presStyleIdx="1" presStyleCnt="6">
        <dgm:presLayoutVars>
          <dgm:bulletEnabled val="1"/>
        </dgm:presLayoutVars>
      </dgm:prSet>
      <dgm:spPr/>
    </dgm:pt>
    <dgm:pt modelId="{F5BC3594-CDE9-4EF1-9C80-ED2387F40F56}" type="pres">
      <dgm:prSet presAssocID="{0ABB0DA0-7AB8-45A1-A699-17C00767AAB2}" presName="nodeFollowingNodes" presStyleLbl="node1" presStyleIdx="2" presStyleCnt="6">
        <dgm:presLayoutVars>
          <dgm:bulletEnabled val="1"/>
        </dgm:presLayoutVars>
      </dgm:prSet>
      <dgm:spPr/>
    </dgm:pt>
    <dgm:pt modelId="{207065DE-3117-4CDA-AB4D-84E0CC81297A}" type="pres">
      <dgm:prSet presAssocID="{DEAD984C-A6C9-40D6-9396-1CB4B66F24EC}" presName="nodeFollowingNodes" presStyleLbl="node1" presStyleIdx="3" presStyleCnt="6">
        <dgm:presLayoutVars>
          <dgm:bulletEnabled val="1"/>
        </dgm:presLayoutVars>
      </dgm:prSet>
      <dgm:spPr/>
    </dgm:pt>
    <dgm:pt modelId="{6F24817C-CEB1-47AA-95FE-117799864E8D}" type="pres">
      <dgm:prSet presAssocID="{CACFBB9F-F0A5-4B56-B02E-B2F561DE5DDD}" presName="nodeFollowingNodes" presStyleLbl="node1" presStyleIdx="4" presStyleCnt="6">
        <dgm:presLayoutVars>
          <dgm:bulletEnabled val="1"/>
        </dgm:presLayoutVars>
      </dgm:prSet>
      <dgm:spPr/>
    </dgm:pt>
    <dgm:pt modelId="{C8160D2A-AE19-4D30-AD42-2A0C9DD2EC41}" type="pres">
      <dgm:prSet presAssocID="{62AF90B8-5A41-4EB9-80F6-813B1F164D34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4D41F908-C99A-4247-8BDE-5597DC050567}" srcId="{38991B3C-3EAA-43B9-81B6-F59039858A18}" destId="{DA44E3AB-755F-4731-98C6-CDD395476263}" srcOrd="0" destOrd="0" parTransId="{C7CF9AFE-A0C2-4936-8EC8-6C59AEBE8CEC}" sibTransId="{ADA77712-652F-4D0A-888F-0CA81CAC7959}"/>
    <dgm:cxn modelId="{E921242B-B5E2-4599-BD86-B0E42A016BB6}" type="presOf" srcId="{A5456644-78DA-4D22-8EC8-737B2F3500EF}" destId="{7EC8F98F-AC3A-4DB4-9840-E6EE6D9E502F}" srcOrd="0" destOrd="0" presId="urn:microsoft.com/office/officeart/2005/8/layout/cycle3"/>
    <dgm:cxn modelId="{A1120F36-ACC0-4865-9C88-E5A284CE82FB}" srcId="{38991B3C-3EAA-43B9-81B6-F59039858A18}" destId="{A5456644-78DA-4D22-8EC8-737B2F3500EF}" srcOrd="1" destOrd="0" parTransId="{58475B8E-B6EE-4F45-A69F-28E89A725279}" sibTransId="{AE2E14F5-B725-4CA4-923F-D7F936A14EB2}"/>
    <dgm:cxn modelId="{7EF59144-8130-452F-95E7-823048053289}" srcId="{38991B3C-3EAA-43B9-81B6-F59039858A18}" destId="{DEAD984C-A6C9-40D6-9396-1CB4B66F24EC}" srcOrd="3" destOrd="0" parTransId="{44DECE4F-D560-48EF-8364-63A5EC094018}" sibTransId="{B0A54934-E040-459B-BA5E-EC2E45273546}"/>
    <dgm:cxn modelId="{E021D953-3039-4A41-9E45-9B4A1C57F289}" type="presOf" srcId="{0ABB0DA0-7AB8-45A1-A699-17C00767AAB2}" destId="{F5BC3594-CDE9-4EF1-9C80-ED2387F40F56}" srcOrd="0" destOrd="0" presId="urn:microsoft.com/office/officeart/2005/8/layout/cycle3"/>
    <dgm:cxn modelId="{190D7958-670E-49EB-BDB1-0ED5BC0FC8ED}" srcId="{38991B3C-3EAA-43B9-81B6-F59039858A18}" destId="{62AF90B8-5A41-4EB9-80F6-813B1F164D34}" srcOrd="5" destOrd="0" parTransId="{F63B89D9-03E0-4D7D-ADB7-DDA9B91947BF}" sibTransId="{B3309A74-166E-4A1D-B085-727444B470DE}"/>
    <dgm:cxn modelId="{042DC659-D1C3-4717-987A-448E4620709B}" srcId="{38991B3C-3EAA-43B9-81B6-F59039858A18}" destId="{CACFBB9F-F0A5-4B56-B02E-B2F561DE5DDD}" srcOrd="4" destOrd="0" parTransId="{EFEA1DF0-087B-4E34-903B-886AFAF37DD9}" sibTransId="{0F91B641-D387-44D7-A4C7-4BF400D6F446}"/>
    <dgm:cxn modelId="{2765FE80-1C93-4E54-84D8-DDF7E714A9E1}" type="presOf" srcId="{DA44E3AB-755F-4731-98C6-CDD395476263}" destId="{889B922D-C5C3-4036-ACB1-C17A0B5C7952}" srcOrd="0" destOrd="0" presId="urn:microsoft.com/office/officeart/2005/8/layout/cycle3"/>
    <dgm:cxn modelId="{FB64248D-A84B-4166-9F1A-5BA886E73704}" type="presOf" srcId="{38991B3C-3EAA-43B9-81B6-F59039858A18}" destId="{362D0ED6-B39B-4648-A27F-2AA04C1E7422}" srcOrd="0" destOrd="0" presId="urn:microsoft.com/office/officeart/2005/8/layout/cycle3"/>
    <dgm:cxn modelId="{E9F3D895-0690-4F74-817A-3F5BA266AA0A}" srcId="{38991B3C-3EAA-43B9-81B6-F59039858A18}" destId="{0ABB0DA0-7AB8-45A1-A699-17C00767AAB2}" srcOrd="2" destOrd="0" parTransId="{8CCFD720-9D59-484B-8EBC-43F2740B0A88}" sibTransId="{4790BF1F-8C1C-4A99-B6F1-18095405F904}"/>
    <dgm:cxn modelId="{D0B886A1-0985-44A5-8893-E46151F9894C}" type="presOf" srcId="{DEAD984C-A6C9-40D6-9396-1CB4B66F24EC}" destId="{207065DE-3117-4CDA-AB4D-84E0CC81297A}" srcOrd="0" destOrd="0" presId="urn:microsoft.com/office/officeart/2005/8/layout/cycle3"/>
    <dgm:cxn modelId="{532879C5-CBC0-457B-8F0D-4D8D589A62A5}" type="presOf" srcId="{62AF90B8-5A41-4EB9-80F6-813B1F164D34}" destId="{C8160D2A-AE19-4D30-AD42-2A0C9DD2EC41}" srcOrd="0" destOrd="0" presId="urn:microsoft.com/office/officeart/2005/8/layout/cycle3"/>
    <dgm:cxn modelId="{1C2FC2CF-EBA5-4BBC-9F72-C178D2CA8BBB}" type="presOf" srcId="{ADA77712-652F-4D0A-888F-0CA81CAC7959}" destId="{1D7123AA-7E50-4ECC-B1DA-A31BCFA90D38}" srcOrd="0" destOrd="0" presId="urn:microsoft.com/office/officeart/2005/8/layout/cycle3"/>
    <dgm:cxn modelId="{B4E58AF9-74FC-48E0-B8E4-D4C19A573611}" type="presOf" srcId="{CACFBB9F-F0A5-4B56-B02E-B2F561DE5DDD}" destId="{6F24817C-CEB1-47AA-95FE-117799864E8D}" srcOrd="0" destOrd="0" presId="urn:microsoft.com/office/officeart/2005/8/layout/cycle3"/>
    <dgm:cxn modelId="{3E7FF43B-FCEE-4C74-B917-432D643BE161}" type="presParOf" srcId="{362D0ED6-B39B-4648-A27F-2AA04C1E7422}" destId="{502E3F56-CE07-4798-A285-43DF8D782946}" srcOrd="0" destOrd="0" presId="urn:microsoft.com/office/officeart/2005/8/layout/cycle3"/>
    <dgm:cxn modelId="{B8AABCC6-0236-48A1-8A0E-9CA3F46FF42E}" type="presParOf" srcId="{502E3F56-CE07-4798-A285-43DF8D782946}" destId="{889B922D-C5C3-4036-ACB1-C17A0B5C7952}" srcOrd="0" destOrd="0" presId="urn:microsoft.com/office/officeart/2005/8/layout/cycle3"/>
    <dgm:cxn modelId="{977AF1A5-8039-4285-A3E7-FBBB217A0AF9}" type="presParOf" srcId="{502E3F56-CE07-4798-A285-43DF8D782946}" destId="{1D7123AA-7E50-4ECC-B1DA-A31BCFA90D38}" srcOrd="1" destOrd="0" presId="urn:microsoft.com/office/officeart/2005/8/layout/cycle3"/>
    <dgm:cxn modelId="{272B8190-A7DE-415D-96FF-44CDC55CBE8F}" type="presParOf" srcId="{502E3F56-CE07-4798-A285-43DF8D782946}" destId="{7EC8F98F-AC3A-4DB4-9840-E6EE6D9E502F}" srcOrd="2" destOrd="0" presId="urn:microsoft.com/office/officeart/2005/8/layout/cycle3"/>
    <dgm:cxn modelId="{7C305732-5C17-4DCF-989E-BDDAE35BE3B8}" type="presParOf" srcId="{502E3F56-CE07-4798-A285-43DF8D782946}" destId="{F5BC3594-CDE9-4EF1-9C80-ED2387F40F56}" srcOrd="3" destOrd="0" presId="urn:microsoft.com/office/officeart/2005/8/layout/cycle3"/>
    <dgm:cxn modelId="{B95C66AD-B7D7-48E6-8FB1-FD47EAC9909D}" type="presParOf" srcId="{502E3F56-CE07-4798-A285-43DF8D782946}" destId="{207065DE-3117-4CDA-AB4D-84E0CC81297A}" srcOrd="4" destOrd="0" presId="urn:microsoft.com/office/officeart/2005/8/layout/cycle3"/>
    <dgm:cxn modelId="{7F03AF94-7E5E-4C4C-9ABC-570264E8D7B7}" type="presParOf" srcId="{502E3F56-CE07-4798-A285-43DF8D782946}" destId="{6F24817C-CEB1-47AA-95FE-117799864E8D}" srcOrd="5" destOrd="0" presId="urn:microsoft.com/office/officeart/2005/8/layout/cycle3"/>
    <dgm:cxn modelId="{6924B47F-63BC-4185-B1B7-89114E0F868E}" type="presParOf" srcId="{502E3F56-CE07-4798-A285-43DF8D782946}" destId="{C8160D2A-AE19-4D30-AD42-2A0C9DD2EC41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B675250-366E-4C4F-AD4D-3CA26D625DF0}" type="doc">
      <dgm:prSet loTypeId="urn:microsoft.com/office/officeart/2005/8/layout/vList5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8CA47C81-D46C-440C-9B2F-2E12C643A92D}">
      <dgm:prSet custT="1"/>
      <dgm:spPr/>
      <dgm:t>
        <a:bodyPr/>
        <a:lstStyle/>
        <a:p>
          <a:r>
            <a:rPr lang="en-US" sz="1000" b="0" i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CASPs will need to apply specific customer due diligence when carrying out transactions amounting to €1000 or more.</a:t>
          </a:r>
          <a:endParaRPr lang="en-GB" sz="10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496F5BF-D187-49A1-B00A-CAF69F9F270E}" type="parTrans" cxnId="{393C1FE6-426B-4FF2-BBBB-3A6D8CA9EC2D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928E627B-F74D-4A25-8745-A7CC5F8F1DD7}" type="sibTrans" cxnId="{393C1FE6-426B-4FF2-BBBB-3A6D8CA9EC2D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E2D492B5-3F43-4D24-BECE-61DA88EF889A}">
      <dgm:prSet custT="1"/>
      <dgm:spPr/>
      <dgm:t>
        <a:bodyPr/>
        <a:lstStyle/>
        <a:p>
          <a:r>
            <a:rPr lang="en-US" sz="1000" b="1" i="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AMLA R</a:t>
          </a:r>
          <a:endParaRPr lang="en-GB" sz="10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B74602D-9161-4774-BCB2-CD5D896A0466}" type="parTrans" cxnId="{4A983480-D9F4-4A9A-B47F-451572A2F4D6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C50D8DBB-D5CC-4FD1-B72B-151492F2455D}" type="sibTrans" cxnId="{4A983480-D9F4-4A9A-B47F-451572A2F4D6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495CC438-23A7-447E-AC6A-43154B76F63B}">
      <dgm:prSet custT="1"/>
      <dgm:spPr/>
      <dgm:t>
        <a:bodyPr/>
        <a:lstStyle/>
        <a:p>
          <a:r>
            <a:rPr lang="en-US" sz="1000" b="1" i="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AMLD6</a:t>
          </a:r>
          <a:endParaRPr lang="en-GB" sz="10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A3841FB-A5E7-493F-90C7-CFE267E0DE97}" type="parTrans" cxnId="{9FFFCBB6-8395-4346-BE6C-4D2103B3464C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5F939864-9C49-4B69-B312-FEB2EE4D1E84}" type="sibTrans" cxnId="{9FFFCBB6-8395-4346-BE6C-4D2103B3464C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ACE97567-7331-4FD4-B7D5-FF35C844ABE8}">
      <dgm:prSet custT="1"/>
      <dgm:spPr/>
      <dgm:t>
        <a:bodyPr/>
        <a:lstStyle/>
        <a:p>
          <a:r>
            <a:rPr lang="en-GB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[To be explored in part 3 of this session]</a:t>
          </a:r>
        </a:p>
      </dgm:t>
    </dgm:pt>
    <dgm:pt modelId="{49EF0A97-9F24-4B95-9FE2-DBEFFD211433}" type="parTrans" cxnId="{0CF18235-47CB-4DE6-B0CD-FCF1963DF835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67C497CE-6021-4A25-96ED-DC8BDE21E44D}" type="sibTrans" cxnId="{0CF18235-47CB-4DE6-B0CD-FCF1963DF835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98B48D1E-7DB6-46F1-9BD4-2444859F6578}">
      <dgm:prSet custT="1"/>
      <dgm:spPr/>
      <dgm:t>
        <a:bodyPr/>
        <a:lstStyle/>
        <a:p>
          <a:r>
            <a:rPr lang="en-US" sz="1000" b="0" i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CASPs should become familiar with the mechanisms that Member States will create to prevent the use of the financial system for ML/TF purposes in their respective jurisdictions of interest. </a:t>
          </a:r>
          <a:endParaRPr lang="en-GB" sz="10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9EEB6A36-D245-4D97-954C-A2C2DD06294F}" type="parTrans" cxnId="{AB63CAE9-2889-4FDC-8425-04C4DEB6B9E9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E19F03A0-5412-4C5E-B5A8-7314CEE67858}" type="sibTrans" cxnId="{AB63CAE9-2889-4FDC-8425-04C4DEB6B9E9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EEF927EA-4E03-471D-BB17-2937B0DFBD03}">
      <dgm:prSet custT="1"/>
      <dgm:spPr/>
      <dgm:t>
        <a:bodyPr/>
        <a:lstStyle/>
        <a:p>
          <a:r>
            <a:rPr lang="en-US" sz="1000" b="1" i="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AMLR</a:t>
          </a:r>
          <a:endParaRPr lang="en-GB" sz="10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19443C4-2289-41F3-902A-77566407CE9F}" type="parTrans" cxnId="{6239E3D9-D87D-4CBA-800A-95E465D69ECF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53BF616B-953B-43DF-BD58-814F8E1EFFE9}" type="sibTrans" cxnId="{6239E3D9-D87D-4CBA-800A-95E465D69ECF}">
      <dgm:prSet/>
      <dgm:spPr/>
      <dgm:t>
        <a:bodyPr/>
        <a:lstStyle/>
        <a:p>
          <a:endParaRPr lang="en-GB" sz="900">
            <a:latin typeface="+mn-lt"/>
          </a:endParaRPr>
        </a:p>
      </dgm:t>
    </dgm:pt>
    <dgm:pt modelId="{B305BC12-632A-4C0D-9EE5-20E10854490D}">
      <dgm:prSet custT="1"/>
      <dgm:spPr/>
      <dgm:t>
        <a:bodyPr/>
        <a:lstStyle/>
        <a:p>
          <a:r>
            <a: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Prohibit the provision and the custody of anonymous crypto-asset accounts or accounts allowing for the </a:t>
          </a:r>
          <a:r>
            <a:rPr lang="en-US" sz="1000" dirty="0" err="1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anonymisation</a:t>
          </a:r>
          <a:r>
            <a:rPr lang="en-US" sz="1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or the increased obfuscation of transactions by CASPs, including through anonymity-enhancing coins.</a:t>
          </a:r>
          <a:endParaRPr lang="en-GB" sz="10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469742FA-D8E7-4B1D-AF3B-F0B5F2AE3D6F}" type="parTrans" cxnId="{E64E338E-4B77-452C-9F81-EFA66659DF75}">
      <dgm:prSet/>
      <dgm:spPr/>
      <dgm:t>
        <a:bodyPr/>
        <a:lstStyle/>
        <a:p>
          <a:endParaRPr lang="en-GB"/>
        </a:p>
      </dgm:t>
    </dgm:pt>
    <dgm:pt modelId="{459731F9-BBAD-4B6C-860D-AE042FCAE4CE}" type="sibTrans" cxnId="{E64E338E-4B77-452C-9F81-EFA66659DF75}">
      <dgm:prSet/>
      <dgm:spPr/>
      <dgm:t>
        <a:bodyPr/>
        <a:lstStyle/>
        <a:p>
          <a:endParaRPr lang="en-GB"/>
        </a:p>
      </dgm:t>
    </dgm:pt>
    <dgm:pt modelId="{179500A7-AA00-4119-BCB0-22F8071E1696}" type="pres">
      <dgm:prSet presAssocID="{3B675250-366E-4C4F-AD4D-3CA26D625DF0}" presName="Name0" presStyleCnt="0">
        <dgm:presLayoutVars>
          <dgm:dir/>
          <dgm:animLvl val="lvl"/>
          <dgm:resizeHandles val="exact"/>
        </dgm:presLayoutVars>
      </dgm:prSet>
      <dgm:spPr/>
    </dgm:pt>
    <dgm:pt modelId="{924456D3-10E4-4055-9BDD-A2C49BBB4B51}" type="pres">
      <dgm:prSet presAssocID="{EEF927EA-4E03-471D-BB17-2937B0DFBD03}" presName="linNode" presStyleCnt="0"/>
      <dgm:spPr/>
    </dgm:pt>
    <dgm:pt modelId="{BBDD9F4C-C179-4334-A20E-5CB4AB0C9077}" type="pres">
      <dgm:prSet presAssocID="{EEF927EA-4E03-471D-BB17-2937B0DFBD03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B57F3D99-A507-4362-B825-E2FD9FA003D3}" type="pres">
      <dgm:prSet presAssocID="{EEF927EA-4E03-471D-BB17-2937B0DFBD03}" presName="descendantText" presStyleLbl="alignAccFollowNode1" presStyleIdx="0" presStyleCnt="3" custScaleY="185553">
        <dgm:presLayoutVars>
          <dgm:bulletEnabled val="1"/>
        </dgm:presLayoutVars>
      </dgm:prSet>
      <dgm:spPr/>
    </dgm:pt>
    <dgm:pt modelId="{3F8F8699-7F6E-4544-9520-6BB76CFCA9C4}" type="pres">
      <dgm:prSet presAssocID="{53BF616B-953B-43DF-BD58-814F8E1EFFE9}" presName="sp" presStyleCnt="0"/>
      <dgm:spPr/>
    </dgm:pt>
    <dgm:pt modelId="{10845A23-42A0-403C-9597-9B104BE04D4A}" type="pres">
      <dgm:prSet presAssocID="{495CC438-23A7-447E-AC6A-43154B76F63B}" presName="linNode" presStyleCnt="0"/>
      <dgm:spPr/>
    </dgm:pt>
    <dgm:pt modelId="{305021E3-5752-4719-BD3B-65D1AA94A3BC}" type="pres">
      <dgm:prSet presAssocID="{495CC438-23A7-447E-AC6A-43154B76F63B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9100FE91-7358-48CB-AF37-279002788D1D}" type="pres">
      <dgm:prSet presAssocID="{495CC438-23A7-447E-AC6A-43154B76F63B}" presName="descendantText" presStyleLbl="alignAccFollowNode1" presStyleIdx="1" presStyleCnt="3">
        <dgm:presLayoutVars>
          <dgm:bulletEnabled val="1"/>
        </dgm:presLayoutVars>
      </dgm:prSet>
      <dgm:spPr/>
    </dgm:pt>
    <dgm:pt modelId="{34F32B1F-BC1C-405A-8410-4CFA6DDD5C59}" type="pres">
      <dgm:prSet presAssocID="{5F939864-9C49-4B69-B312-FEB2EE4D1E84}" presName="sp" presStyleCnt="0"/>
      <dgm:spPr/>
    </dgm:pt>
    <dgm:pt modelId="{26294A24-4920-431D-9436-B6A27A72320E}" type="pres">
      <dgm:prSet presAssocID="{E2D492B5-3F43-4D24-BECE-61DA88EF889A}" presName="linNode" presStyleCnt="0"/>
      <dgm:spPr/>
    </dgm:pt>
    <dgm:pt modelId="{CC3865E5-A182-4238-A0BB-4FFC936B945E}" type="pres">
      <dgm:prSet presAssocID="{E2D492B5-3F43-4D24-BECE-61DA88EF889A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61FBDDC9-61D0-462E-AFF0-A7ADFFBBE164}" type="pres">
      <dgm:prSet presAssocID="{E2D492B5-3F43-4D24-BECE-61DA88EF889A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1BA5310C-0531-48B6-853B-D788B1C7DD8C}" type="presOf" srcId="{495CC438-23A7-447E-AC6A-43154B76F63B}" destId="{305021E3-5752-4719-BD3B-65D1AA94A3BC}" srcOrd="0" destOrd="0" presId="urn:microsoft.com/office/officeart/2005/8/layout/vList5"/>
    <dgm:cxn modelId="{45CB6D10-A980-4723-BF4A-762BCF324048}" type="presOf" srcId="{ACE97567-7331-4FD4-B7D5-FF35C844ABE8}" destId="{61FBDDC9-61D0-462E-AFF0-A7ADFFBBE164}" srcOrd="0" destOrd="0" presId="urn:microsoft.com/office/officeart/2005/8/layout/vList5"/>
    <dgm:cxn modelId="{0CF18235-47CB-4DE6-B0CD-FCF1963DF835}" srcId="{E2D492B5-3F43-4D24-BECE-61DA88EF889A}" destId="{ACE97567-7331-4FD4-B7D5-FF35C844ABE8}" srcOrd="0" destOrd="0" parTransId="{49EF0A97-9F24-4B95-9FE2-DBEFFD211433}" sibTransId="{67C497CE-6021-4A25-96ED-DC8BDE21E44D}"/>
    <dgm:cxn modelId="{BA5A0548-308D-46C3-8392-964AB9972E8E}" type="presOf" srcId="{E2D492B5-3F43-4D24-BECE-61DA88EF889A}" destId="{CC3865E5-A182-4238-A0BB-4FFC936B945E}" srcOrd="0" destOrd="0" presId="urn:microsoft.com/office/officeart/2005/8/layout/vList5"/>
    <dgm:cxn modelId="{75AFE851-88BC-40F4-8729-B5624AF015F3}" type="presOf" srcId="{B305BC12-632A-4C0D-9EE5-20E10854490D}" destId="{B57F3D99-A507-4362-B825-E2FD9FA003D3}" srcOrd="0" destOrd="1" presId="urn:microsoft.com/office/officeart/2005/8/layout/vList5"/>
    <dgm:cxn modelId="{D82D7F72-5CB2-44B7-AB8E-4B2AEDBA8DC1}" type="presOf" srcId="{98B48D1E-7DB6-46F1-9BD4-2444859F6578}" destId="{9100FE91-7358-48CB-AF37-279002788D1D}" srcOrd="0" destOrd="0" presId="urn:microsoft.com/office/officeart/2005/8/layout/vList5"/>
    <dgm:cxn modelId="{4A983480-D9F4-4A9A-B47F-451572A2F4D6}" srcId="{3B675250-366E-4C4F-AD4D-3CA26D625DF0}" destId="{E2D492B5-3F43-4D24-BECE-61DA88EF889A}" srcOrd="2" destOrd="0" parTransId="{9B74602D-9161-4774-BCB2-CD5D896A0466}" sibTransId="{C50D8DBB-D5CC-4FD1-B72B-151492F2455D}"/>
    <dgm:cxn modelId="{E64E338E-4B77-452C-9F81-EFA66659DF75}" srcId="{EEF927EA-4E03-471D-BB17-2937B0DFBD03}" destId="{B305BC12-632A-4C0D-9EE5-20E10854490D}" srcOrd="1" destOrd="0" parTransId="{469742FA-D8E7-4B1D-AF3B-F0B5F2AE3D6F}" sibTransId="{459731F9-BBAD-4B6C-860D-AE042FCAE4CE}"/>
    <dgm:cxn modelId="{9FFFCBB6-8395-4346-BE6C-4D2103B3464C}" srcId="{3B675250-366E-4C4F-AD4D-3CA26D625DF0}" destId="{495CC438-23A7-447E-AC6A-43154B76F63B}" srcOrd="1" destOrd="0" parTransId="{FA3841FB-A5E7-493F-90C7-CFE267E0DE97}" sibTransId="{5F939864-9C49-4B69-B312-FEB2EE4D1E84}"/>
    <dgm:cxn modelId="{CED0F5C0-4563-468C-A9F7-D4E70DE452B9}" type="presOf" srcId="{EEF927EA-4E03-471D-BB17-2937B0DFBD03}" destId="{BBDD9F4C-C179-4334-A20E-5CB4AB0C9077}" srcOrd="0" destOrd="0" presId="urn:microsoft.com/office/officeart/2005/8/layout/vList5"/>
    <dgm:cxn modelId="{AC84BBC2-4F1F-42C8-8E71-0B4A43FDFC78}" type="presOf" srcId="{8CA47C81-D46C-440C-9B2F-2E12C643A92D}" destId="{B57F3D99-A507-4362-B825-E2FD9FA003D3}" srcOrd="0" destOrd="0" presId="urn:microsoft.com/office/officeart/2005/8/layout/vList5"/>
    <dgm:cxn modelId="{6239E3D9-D87D-4CBA-800A-95E465D69ECF}" srcId="{3B675250-366E-4C4F-AD4D-3CA26D625DF0}" destId="{EEF927EA-4E03-471D-BB17-2937B0DFBD03}" srcOrd="0" destOrd="0" parTransId="{E19443C4-2289-41F3-902A-77566407CE9F}" sibTransId="{53BF616B-953B-43DF-BD58-814F8E1EFFE9}"/>
    <dgm:cxn modelId="{393C1FE6-426B-4FF2-BBBB-3A6D8CA9EC2D}" srcId="{EEF927EA-4E03-471D-BB17-2937B0DFBD03}" destId="{8CA47C81-D46C-440C-9B2F-2E12C643A92D}" srcOrd="0" destOrd="0" parTransId="{F496F5BF-D187-49A1-B00A-CAF69F9F270E}" sibTransId="{928E627B-F74D-4A25-8745-A7CC5F8F1DD7}"/>
    <dgm:cxn modelId="{AB63CAE9-2889-4FDC-8425-04C4DEB6B9E9}" srcId="{495CC438-23A7-447E-AC6A-43154B76F63B}" destId="{98B48D1E-7DB6-46F1-9BD4-2444859F6578}" srcOrd="0" destOrd="0" parTransId="{9EEB6A36-D245-4D97-954C-A2C2DD06294F}" sibTransId="{E19F03A0-5412-4C5E-B5A8-7314CEE67858}"/>
    <dgm:cxn modelId="{62D2C2FD-DE31-4E4A-A9D6-50C59CD9074B}" type="presOf" srcId="{3B675250-366E-4C4F-AD4D-3CA26D625DF0}" destId="{179500A7-AA00-4119-BCB0-22F8071E1696}" srcOrd="0" destOrd="0" presId="urn:microsoft.com/office/officeart/2005/8/layout/vList5"/>
    <dgm:cxn modelId="{9C21D937-75BA-458A-872D-A9082DAA6B3A}" type="presParOf" srcId="{179500A7-AA00-4119-BCB0-22F8071E1696}" destId="{924456D3-10E4-4055-9BDD-A2C49BBB4B51}" srcOrd="0" destOrd="0" presId="urn:microsoft.com/office/officeart/2005/8/layout/vList5"/>
    <dgm:cxn modelId="{DC1D5764-35F4-4FD2-9739-99868BC1181F}" type="presParOf" srcId="{924456D3-10E4-4055-9BDD-A2C49BBB4B51}" destId="{BBDD9F4C-C179-4334-A20E-5CB4AB0C9077}" srcOrd="0" destOrd="0" presId="urn:microsoft.com/office/officeart/2005/8/layout/vList5"/>
    <dgm:cxn modelId="{49467D4A-5BA2-4998-9AFE-67CDB732750A}" type="presParOf" srcId="{924456D3-10E4-4055-9BDD-A2C49BBB4B51}" destId="{B57F3D99-A507-4362-B825-E2FD9FA003D3}" srcOrd="1" destOrd="0" presId="urn:microsoft.com/office/officeart/2005/8/layout/vList5"/>
    <dgm:cxn modelId="{90E1FABF-2259-431E-AB30-6F88434EDF25}" type="presParOf" srcId="{179500A7-AA00-4119-BCB0-22F8071E1696}" destId="{3F8F8699-7F6E-4544-9520-6BB76CFCA9C4}" srcOrd="1" destOrd="0" presId="urn:microsoft.com/office/officeart/2005/8/layout/vList5"/>
    <dgm:cxn modelId="{9080A689-E750-48B5-90FB-F0998887AF55}" type="presParOf" srcId="{179500A7-AA00-4119-BCB0-22F8071E1696}" destId="{10845A23-42A0-403C-9597-9B104BE04D4A}" srcOrd="2" destOrd="0" presId="urn:microsoft.com/office/officeart/2005/8/layout/vList5"/>
    <dgm:cxn modelId="{932EBA4A-A61B-4E6E-B2F8-C06F8795A2EB}" type="presParOf" srcId="{10845A23-42A0-403C-9597-9B104BE04D4A}" destId="{305021E3-5752-4719-BD3B-65D1AA94A3BC}" srcOrd="0" destOrd="0" presId="urn:microsoft.com/office/officeart/2005/8/layout/vList5"/>
    <dgm:cxn modelId="{9ACB92C6-DF16-4DA4-8303-C4F4331567B5}" type="presParOf" srcId="{10845A23-42A0-403C-9597-9B104BE04D4A}" destId="{9100FE91-7358-48CB-AF37-279002788D1D}" srcOrd="1" destOrd="0" presId="urn:microsoft.com/office/officeart/2005/8/layout/vList5"/>
    <dgm:cxn modelId="{0490A314-3E3D-4F48-99FD-C9B43AE24B53}" type="presParOf" srcId="{179500A7-AA00-4119-BCB0-22F8071E1696}" destId="{34F32B1F-BC1C-405A-8410-4CFA6DDD5C59}" srcOrd="3" destOrd="0" presId="urn:microsoft.com/office/officeart/2005/8/layout/vList5"/>
    <dgm:cxn modelId="{7883CACF-53DE-4073-917B-62CE18E99179}" type="presParOf" srcId="{179500A7-AA00-4119-BCB0-22F8071E1696}" destId="{26294A24-4920-431D-9436-B6A27A72320E}" srcOrd="4" destOrd="0" presId="urn:microsoft.com/office/officeart/2005/8/layout/vList5"/>
    <dgm:cxn modelId="{6A124136-D422-4081-979F-E4BFDB50757E}" type="presParOf" srcId="{26294A24-4920-431D-9436-B6A27A72320E}" destId="{CC3865E5-A182-4238-A0BB-4FFC936B945E}" srcOrd="0" destOrd="0" presId="urn:microsoft.com/office/officeart/2005/8/layout/vList5"/>
    <dgm:cxn modelId="{3F4A1A08-0B2F-49F5-B031-01358098C210}" type="presParOf" srcId="{26294A24-4920-431D-9436-B6A27A72320E}" destId="{61FBDDC9-61D0-462E-AFF0-A7ADFFBBE16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03DA46-30DD-459F-95CA-4DFC806141E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3BA659-4152-4F37-994D-04DC2D91FD53}">
      <dgm:prSet phldrT="[Text]" custT="1"/>
      <dgm:spPr/>
      <dgm:t>
        <a:bodyPr/>
        <a:lstStyle/>
        <a:p>
          <a:endParaRPr lang="en-US" sz="900" b="0" kern="1200"/>
        </a:p>
        <a:p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1:</a:t>
          </a:r>
        </a:p>
        <a:p>
          <a:endParaRPr lang="en-US" sz="900" b="0" kern="1200"/>
        </a:p>
        <a:p>
          <a:r>
            <a:rPr lang="en-US" sz="900" b="0" kern="1200"/>
            <a:t>Certain crypto-asset businesses sought to </a:t>
          </a:r>
          <a:r>
            <a:rPr lang="en-US" sz="900" b="1" kern="1200"/>
            <a:t>evade national AML/CFT supervision</a:t>
          </a:r>
          <a:r>
            <a:rPr lang="en-US" sz="900" b="0" kern="1200"/>
            <a:t>, undermining the integrity of the EU financial system</a:t>
          </a:r>
          <a:endParaRPr lang="en-GB" sz="900" b="0" kern="1200" dirty="0"/>
        </a:p>
      </dgm:t>
    </dgm:pt>
    <dgm:pt modelId="{51023F7D-894E-4DC2-9CED-FF54B2737554}" type="parTrans" cxnId="{07E6666D-A749-4732-88D2-2D584CBC987D}">
      <dgm:prSet/>
      <dgm:spPr/>
      <dgm:t>
        <a:bodyPr/>
        <a:lstStyle/>
        <a:p>
          <a:endParaRPr lang="en-GB" sz="2400"/>
        </a:p>
      </dgm:t>
    </dgm:pt>
    <dgm:pt modelId="{AE6D5534-1B7F-4E83-9FBC-545E7B93A8B7}" type="sibTrans" cxnId="{07E6666D-A749-4732-88D2-2D584CBC987D}">
      <dgm:prSet/>
      <dgm:spPr/>
      <dgm:t>
        <a:bodyPr/>
        <a:lstStyle/>
        <a:p>
          <a:endParaRPr lang="en-GB" sz="2400"/>
        </a:p>
      </dgm:t>
    </dgm:pt>
    <dgm:pt modelId="{A547F2E4-E934-4AD8-878B-D648CE3C06C2}">
      <dgm:prSet phldrT="[Text]" custT="1"/>
      <dgm:spPr/>
      <dgm:t>
        <a:bodyPr/>
        <a:lstStyle/>
        <a:p>
          <a:endParaRPr lang="en-US" sz="900" b="0" kern="1200"/>
        </a:p>
        <a:p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2:</a:t>
          </a:r>
        </a:p>
        <a:p>
          <a:endParaRPr lang="en-US" sz="900" b="0" kern="1200"/>
        </a:p>
        <a:p>
          <a:r>
            <a:rPr lang="en-US" sz="900" b="0" kern="1200"/>
            <a:t>These strategies create operational, structural, regulatory, and technological </a:t>
          </a:r>
          <a:r>
            <a:rPr lang="en-US" sz="900" b="1" u="none" kern="1200"/>
            <a:t>risks</a:t>
          </a:r>
          <a:endParaRPr lang="en-GB" sz="900" b="1" u="none" kern="1200" dirty="0"/>
        </a:p>
      </dgm:t>
    </dgm:pt>
    <dgm:pt modelId="{CBA6ACD3-663B-4320-98A7-C6601C3AAFB3}" type="parTrans" cxnId="{4CEE9108-B095-4FB1-8191-CF7F3A06468B}">
      <dgm:prSet/>
      <dgm:spPr/>
      <dgm:t>
        <a:bodyPr/>
        <a:lstStyle/>
        <a:p>
          <a:endParaRPr lang="en-GB" sz="2400"/>
        </a:p>
      </dgm:t>
    </dgm:pt>
    <dgm:pt modelId="{403830CB-F8F1-4D66-B769-00ED9C562D20}" type="sibTrans" cxnId="{4CEE9108-B095-4FB1-8191-CF7F3A06468B}">
      <dgm:prSet/>
      <dgm:spPr/>
      <dgm:t>
        <a:bodyPr/>
        <a:lstStyle/>
        <a:p>
          <a:endParaRPr lang="en-GB" sz="2400"/>
        </a:p>
      </dgm:t>
    </dgm:pt>
    <dgm:pt modelId="{92BD3823-4B2C-4032-9769-41D89757EAED}">
      <dgm:prSet phldrT="[Text]" custT="1"/>
      <dgm:spPr/>
      <dgm:t>
        <a:bodyPr/>
        <a:lstStyle/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3:</a:t>
          </a:r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The new </a:t>
          </a:r>
          <a:r>
            <a:rPr lang="en-US" sz="900" b="1" kern="1200"/>
            <a:t>framework introduces safeguards </a:t>
          </a:r>
          <a:r>
            <a:rPr lang="en-US" sz="900" b="0" kern="1200"/>
            <a:t>to address the identified risks…</a:t>
          </a:r>
          <a:endParaRPr lang="en-GB" sz="900" b="0" kern="1200" dirty="0"/>
        </a:p>
      </dgm:t>
    </dgm:pt>
    <dgm:pt modelId="{C564C830-D724-4BBA-9E5B-B1855AB88D59}" type="parTrans" cxnId="{F5137BB6-01CC-47FE-BEED-B5CF0EA6CC9A}">
      <dgm:prSet/>
      <dgm:spPr/>
      <dgm:t>
        <a:bodyPr/>
        <a:lstStyle/>
        <a:p>
          <a:endParaRPr lang="en-GB" sz="2400"/>
        </a:p>
      </dgm:t>
    </dgm:pt>
    <dgm:pt modelId="{79E480CA-611F-4330-AD83-B7646A200A91}" type="sibTrans" cxnId="{F5137BB6-01CC-47FE-BEED-B5CF0EA6CC9A}">
      <dgm:prSet/>
      <dgm:spPr/>
      <dgm:t>
        <a:bodyPr/>
        <a:lstStyle/>
        <a:p>
          <a:endParaRPr lang="en-GB" sz="2400"/>
        </a:p>
      </dgm:t>
    </dgm:pt>
    <dgm:pt modelId="{4C9508F8-7D27-4EE0-9E2B-8DC887B6D809}">
      <dgm:prSet phldrT="[Text]" custT="1"/>
      <dgm:spPr/>
      <dgm:t>
        <a:bodyPr/>
        <a:lstStyle/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4:</a:t>
          </a:r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…competent authorities should pay attention to specific ML/TF factors to ensure the</a:t>
          </a:r>
          <a:r>
            <a:rPr lang="en-US" sz="900" b="1" kern="1200"/>
            <a:t> effective implementation of the new framework</a:t>
          </a:r>
          <a:endParaRPr lang="en-GB" sz="900" b="1" kern="1200" dirty="0"/>
        </a:p>
      </dgm:t>
    </dgm:pt>
    <dgm:pt modelId="{DDE05670-748F-412D-9F78-52A07DBD37BC}" type="parTrans" cxnId="{41250AE0-791A-4E1A-9C76-9428ADF87147}">
      <dgm:prSet/>
      <dgm:spPr/>
      <dgm:t>
        <a:bodyPr/>
        <a:lstStyle/>
        <a:p>
          <a:endParaRPr lang="en-GB" sz="2400"/>
        </a:p>
      </dgm:t>
    </dgm:pt>
    <dgm:pt modelId="{DC262E0D-CE8A-4E11-B757-74D564723E74}" type="sibTrans" cxnId="{41250AE0-791A-4E1A-9C76-9428ADF87147}">
      <dgm:prSet/>
      <dgm:spPr/>
      <dgm:t>
        <a:bodyPr/>
        <a:lstStyle/>
        <a:p>
          <a:endParaRPr lang="en-GB" sz="2400"/>
        </a:p>
      </dgm:t>
    </dgm:pt>
    <dgm:pt modelId="{BBF42AEA-AC1D-480E-B946-1FEEECC1966C}" type="pres">
      <dgm:prSet presAssocID="{7D03DA46-30DD-459F-95CA-4DFC806141EB}" presName="Name0" presStyleCnt="0">
        <dgm:presLayoutVars>
          <dgm:dir/>
          <dgm:resizeHandles val="exact"/>
        </dgm:presLayoutVars>
      </dgm:prSet>
      <dgm:spPr/>
    </dgm:pt>
    <dgm:pt modelId="{1268A44B-F3D8-4B96-901C-8DAE8CA9A182}" type="pres">
      <dgm:prSet presAssocID="{C13BA659-4152-4F37-994D-04DC2D91FD53}" presName="compNode" presStyleCnt="0"/>
      <dgm:spPr/>
    </dgm:pt>
    <dgm:pt modelId="{8BAD7F3D-AE8C-468F-A810-9A6232880CEF}" type="pres">
      <dgm:prSet presAssocID="{C13BA659-4152-4F37-994D-04DC2D91FD53}" presName="pict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Immunity outline"/>
        </a:ext>
      </dgm:extLst>
    </dgm:pt>
    <dgm:pt modelId="{03D1A4BC-848C-445F-9D2F-C2F77AD523A9}" type="pres">
      <dgm:prSet presAssocID="{C13BA659-4152-4F37-994D-04DC2D91FD53}" presName="textRect" presStyleLbl="revTx" presStyleIdx="0" presStyleCnt="4">
        <dgm:presLayoutVars>
          <dgm:bulletEnabled val="1"/>
        </dgm:presLayoutVars>
      </dgm:prSet>
      <dgm:spPr/>
    </dgm:pt>
    <dgm:pt modelId="{D32CF709-1955-4DA4-A187-17CE04CAAC05}" type="pres">
      <dgm:prSet presAssocID="{AE6D5534-1B7F-4E83-9FBC-545E7B93A8B7}" presName="sibTrans" presStyleLbl="sibTrans2D1" presStyleIdx="0" presStyleCnt="0"/>
      <dgm:spPr/>
    </dgm:pt>
    <dgm:pt modelId="{24D45D89-DE21-43AA-8186-54D83CE56030}" type="pres">
      <dgm:prSet presAssocID="{A547F2E4-E934-4AD8-878B-D648CE3C06C2}" presName="compNode" presStyleCnt="0"/>
      <dgm:spPr/>
    </dgm:pt>
    <dgm:pt modelId="{22A94B8E-6B45-48F8-B76E-5D053B9FB8A6}" type="pres">
      <dgm:prSet presAssocID="{A547F2E4-E934-4AD8-878B-D648CE3C06C2}" presName="pictRect" presStyleLbl="nod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Radioactive outline"/>
        </a:ext>
      </dgm:extLst>
    </dgm:pt>
    <dgm:pt modelId="{641B60BB-EAB3-46E1-BCB5-DFC97899D118}" type="pres">
      <dgm:prSet presAssocID="{A547F2E4-E934-4AD8-878B-D648CE3C06C2}" presName="textRect" presStyleLbl="revTx" presStyleIdx="1" presStyleCnt="4">
        <dgm:presLayoutVars>
          <dgm:bulletEnabled val="1"/>
        </dgm:presLayoutVars>
      </dgm:prSet>
      <dgm:spPr/>
    </dgm:pt>
    <dgm:pt modelId="{9381320A-8695-4105-9867-4276E6D48232}" type="pres">
      <dgm:prSet presAssocID="{403830CB-F8F1-4D66-B769-00ED9C562D20}" presName="sibTrans" presStyleLbl="sibTrans2D1" presStyleIdx="0" presStyleCnt="0"/>
      <dgm:spPr/>
    </dgm:pt>
    <dgm:pt modelId="{FD1EDA5E-B09F-4486-9420-37BE8AA1AFCD}" type="pres">
      <dgm:prSet presAssocID="{92BD3823-4B2C-4032-9769-41D89757EAED}" presName="compNode" presStyleCnt="0"/>
      <dgm:spPr/>
    </dgm:pt>
    <dgm:pt modelId="{71283D4F-F388-4735-8BB1-BBE8199B3EF7}" type="pres">
      <dgm:prSet presAssocID="{92BD3823-4B2C-4032-9769-41D89757EAED}" presName="pictRect" presStyleLbl="nod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Shield Tick outline"/>
        </a:ext>
      </dgm:extLst>
    </dgm:pt>
    <dgm:pt modelId="{7C4C9AE3-98A0-4AE3-9470-80260E9C56CF}" type="pres">
      <dgm:prSet presAssocID="{92BD3823-4B2C-4032-9769-41D89757EAED}" presName="textRect" presStyleLbl="revTx" presStyleIdx="2" presStyleCnt="4">
        <dgm:presLayoutVars>
          <dgm:bulletEnabled val="1"/>
        </dgm:presLayoutVars>
      </dgm:prSet>
      <dgm:spPr/>
    </dgm:pt>
    <dgm:pt modelId="{64C8C149-0F1F-4BCD-AC9A-DDFBDF9218D9}" type="pres">
      <dgm:prSet presAssocID="{79E480CA-611F-4330-AD83-B7646A200A91}" presName="sibTrans" presStyleLbl="sibTrans2D1" presStyleIdx="0" presStyleCnt="0"/>
      <dgm:spPr/>
    </dgm:pt>
    <dgm:pt modelId="{A513E769-1408-47A5-9F38-2CDE5D9A6E8B}" type="pres">
      <dgm:prSet presAssocID="{4C9508F8-7D27-4EE0-9E2B-8DC887B6D809}" presName="compNode" presStyleCnt="0"/>
      <dgm:spPr/>
    </dgm:pt>
    <dgm:pt modelId="{D6B0703C-5980-4764-98D3-CD2750C25107}" type="pres">
      <dgm:prSet presAssocID="{4C9508F8-7D27-4EE0-9E2B-8DC887B6D809}" presName="pictRect" presStyleLbl="nod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Good Idea outline"/>
        </a:ext>
      </dgm:extLst>
    </dgm:pt>
    <dgm:pt modelId="{44A1F97A-0EA0-400F-8121-9D97EEEA8538}" type="pres">
      <dgm:prSet presAssocID="{4C9508F8-7D27-4EE0-9E2B-8DC887B6D809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4CEE9108-B095-4FB1-8191-CF7F3A06468B}" srcId="{7D03DA46-30DD-459F-95CA-4DFC806141EB}" destId="{A547F2E4-E934-4AD8-878B-D648CE3C06C2}" srcOrd="1" destOrd="0" parTransId="{CBA6ACD3-663B-4320-98A7-C6601C3AAFB3}" sibTransId="{403830CB-F8F1-4D66-B769-00ED9C562D20}"/>
    <dgm:cxn modelId="{25D57614-373D-4F76-BF2D-0D98680B928B}" type="presOf" srcId="{7D03DA46-30DD-459F-95CA-4DFC806141EB}" destId="{BBF42AEA-AC1D-480E-B946-1FEEECC1966C}" srcOrd="0" destOrd="0" presId="urn:microsoft.com/office/officeart/2005/8/layout/pList1"/>
    <dgm:cxn modelId="{D253C618-5A9E-410D-8B54-53A01EECE96B}" type="presOf" srcId="{A547F2E4-E934-4AD8-878B-D648CE3C06C2}" destId="{641B60BB-EAB3-46E1-BCB5-DFC97899D118}" srcOrd="0" destOrd="0" presId="urn:microsoft.com/office/officeart/2005/8/layout/pList1"/>
    <dgm:cxn modelId="{0B100029-489F-4EA6-B3FB-9E9E3065519F}" type="presOf" srcId="{92BD3823-4B2C-4032-9769-41D89757EAED}" destId="{7C4C9AE3-98A0-4AE3-9470-80260E9C56CF}" srcOrd="0" destOrd="0" presId="urn:microsoft.com/office/officeart/2005/8/layout/pList1"/>
    <dgm:cxn modelId="{970A1A4D-6B7D-4095-AEAE-8BD825792164}" type="presOf" srcId="{403830CB-F8F1-4D66-B769-00ED9C562D20}" destId="{9381320A-8695-4105-9867-4276E6D48232}" srcOrd="0" destOrd="0" presId="urn:microsoft.com/office/officeart/2005/8/layout/pList1"/>
    <dgm:cxn modelId="{07E6666D-A749-4732-88D2-2D584CBC987D}" srcId="{7D03DA46-30DD-459F-95CA-4DFC806141EB}" destId="{C13BA659-4152-4F37-994D-04DC2D91FD53}" srcOrd="0" destOrd="0" parTransId="{51023F7D-894E-4DC2-9CED-FF54B2737554}" sibTransId="{AE6D5534-1B7F-4E83-9FBC-545E7B93A8B7}"/>
    <dgm:cxn modelId="{065A7F84-84C4-4F98-B656-EC7D979F93C0}" type="presOf" srcId="{4C9508F8-7D27-4EE0-9E2B-8DC887B6D809}" destId="{44A1F97A-0EA0-400F-8121-9D97EEEA8538}" srcOrd="0" destOrd="0" presId="urn:microsoft.com/office/officeart/2005/8/layout/pList1"/>
    <dgm:cxn modelId="{F5137BB6-01CC-47FE-BEED-B5CF0EA6CC9A}" srcId="{7D03DA46-30DD-459F-95CA-4DFC806141EB}" destId="{92BD3823-4B2C-4032-9769-41D89757EAED}" srcOrd="2" destOrd="0" parTransId="{C564C830-D724-4BBA-9E5B-B1855AB88D59}" sibTransId="{79E480CA-611F-4330-AD83-B7646A200A91}"/>
    <dgm:cxn modelId="{41250AE0-791A-4E1A-9C76-9428ADF87147}" srcId="{7D03DA46-30DD-459F-95CA-4DFC806141EB}" destId="{4C9508F8-7D27-4EE0-9E2B-8DC887B6D809}" srcOrd="3" destOrd="0" parTransId="{DDE05670-748F-412D-9F78-52A07DBD37BC}" sibTransId="{DC262E0D-CE8A-4E11-B757-74D564723E74}"/>
    <dgm:cxn modelId="{CAF9A5E3-15F4-4431-8D75-32C4A65579DD}" type="presOf" srcId="{C13BA659-4152-4F37-994D-04DC2D91FD53}" destId="{03D1A4BC-848C-445F-9D2F-C2F77AD523A9}" srcOrd="0" destOrd="0" presId="urn:microsoft.com/office/officeart/2005/8/layout/pList1"/>
    <dgm:cxn modelId="{30A456EA-FE4C-4574-816B-55F6EB6116E3}" type="presOf" srcId="{AE6D5534-1B7F-4E83-9FBC-545E7B93A8B7}" destId="{D32CF709-1955-4DA4-A187-17CE04CAAC05}" srcOrd="0" destOrd="0" presId="urn:microsoft.com/office/officeart/2005/8/layout/pList1"/>
    <dgm:cxn modelId="{F12DCEF0-5A3E-4637-BCF5-5148903AD435}" type="presOf" srcId="{79E480CA-611F-4330-AD83-B7646A200A91}" destId="{64C8C149-0F1F-4BCD-AC9A-DDFBDF9218D9}" srcOrd="0" destOrd="0" presId="urn:microsoft.com/office/officeart/2005/8/layout/pList1"/>
    <dgm:cxn modelId="{F40CFFB3-9846-4AEC-9C22-9FACBF903B59}" type="presParOf" srcId="{BBF42AEA-AC1D-480E-B946-1FEEECC1966C}" destId="{1268A44B-F3D8-4B96-901C-8DAE8CA9A182}" srcOrd="0" destOrd="0" presId="urn:microsoft.com/office/officeart/2005/8/layout/pList1"/>
    <dgm:cxn modelId="{0D77E519-C3EE-4DFD-89BF-59C4C46473CE}" type="presParOf" srcId="{1268A44B-F3D8-4B96-901C-8DAE8CA9A182}" destId="{8BAD7F3D-AE8C-468F-A810-9A6232880CEF}" srcOrd="0" destOrd="0" presId="urn:microsoft.com/office/officeart/2005/8/layout/pList1"/>
    <dgm:cxn modelId="{2C9E97ED-E90D-4D60-B19F-6CCB22110A15}" type="presParOf" srcId="{1268A44B-F3D8-4B96-901C-8DAE8CA9A182}" destId="{03D1A4BC-848C-445F-9D2F-C2F77AD523A9}" srcOrd="1" destOrd="0" presId="urn:microsoft.com/office/officeart/2005/8/layout/pList1"/>
    <dgm:cxn modelId="{5B5D7758-9651-4E9E-A4B8-7436A997309E}" type="presParOf" srcId="{BBF42AEA-AC1D-480E-B946-1FEEECC1966C}" destId="{D32CF709-1955-4DA4-A187-17CE04CAAC05}" srcOrd="1" destOrd="0" presId="urn:microsoft.com/office/officeart/2005/8/layout/pList1"/>
    <dgm:cxn modelId="{1E94BE7E-75FB-4691-9442-258F7AE6E388}" type="presParOf" srcId="{BBF42AEA-AC1D-480E-B946-1FEEECC1966C}" destId="{24D45D89-DE21-43AA-8186-54D83CE56030}" srcOrd="2" destOrd="0" presId="urn:microsoft.com/office/officeart/2005/8/layout/pList1"/>
    <dgm:cxn modelId="{30D55296-BC07-4BE6-AA66-7FF0DE0A0A81}" type="presParOf" srcId="{24D45D89-DE21-43AA-8186-54D83CE56030}" destId="{22A94B8E-6B45-48F8-B76E-5D053B9FB8A6}" srcOrd="0" destOrd="0" presId="urn:microsoft.com/office/officeart/2005/8/layout/pList1"/>
    <dgm:cxn modelId="{3E3AB67F-7D0F-47A2-9F8E-F96A9D59FEF3}" type="presParOf" srcId="{24D45D89-DE21-43AA-8186-54D83CE56030}" destId="{641B60BB-EAB3-46E1-BCB5-DFC97899D118}" srcOrd="1" destOrd="0" presId="urn:microsoft.com/office/officeart/2005/8/layout/pList1"/>
    <dgm:cxn modelId="{EA827598-A885-4E5C-9999-5B1C052991EF}" type="presParOf" srcId="{BBF42AEA-AC1D-480E-B946-1FEEECC1966C}" destId="{9381320A-8695-4105-9867-4276E6D48232}" srcOrd="3" destOrd="0" presId="urn:microsoft.com/office/officeart/2005/8/layout/pList1"/>
    <dgm:cxn modelId="{4BD8AE9E-2E6A-4165-BB12-A59813269CCA}" type="presParOf" srcId="{BBF42AEA-AC1D-480E-B946-1FEEECC1966C}" destId="{FD1EDA5E-B09F-4486-9420-37BE8AA1AFCD}" srcOrd="4" destOrd="0" presId="urn:microsoft.com/office/officeart/2005/8/layout/pList1"/>
    <dgm:cxn modelId="{029A709B-3546-4235-A824-21DEC7C09D7A}" type="presParOf" srcId="{FD1EDA5E-B09F-4486-9420-37BE8AA1AFCD}" destId="{71283D4F-F388-4735-8BB1-BBE8199B3EF7}" srcOrd="0" destOrd="0" presId="urn:microsoft.com/office/officeart/2005/8/layout/pList1"/>
    <dgm:cxn modelId="{959ED2AD-A83C-46AD-A47E-976346A59591}" type="presParOf" srcId="{FD1EDA5E-B09F-4486-9420-37BE8AA1AFCD}" destId="{7C4C9AE3-98A0-4AE3-9470-80260E9C56CF}" srcOrd="1" destOrd="0" presId="urn:microsoft.com/office/officeart/2005/8/layout/pList1"/>
    <dgm:cxn modelId="{ADC99BD3-22EC-4615-B0A3-D5FBE311A41E}" type="presParOf" srcId="{BBF42AEA-AC1D-480E-B946-1FEEECC1966C}" destId="{64C8C149-0F1F-4BCD-AC9A-DDFBDF9218D9}" srcOrd="5" destOrd="0" presId="urn:microsoft.com/office/officeart/2005/8/layout/pList1"/>
    <dgm:cxn modelId="{59B78566-9A9B-47FA-A072-E3A644499DED}" type="presParOf" srcId="{BBF42AEA-AC1D-480E-B946-1FEEECC1966C}" destId="{A513E769-1408-47A5-9F38-2CDE5D9A6E8B}" srcOrd="6" destOrd="0" presId="urn:microsoft.com/office/officeart/2005/8/layout/pList1"/>
    <dgm:cxn modelId="{6BCD5133-EBB3-4A65-B4D7-2C01AEBE31FC}" type="presParOf" srcId="{A513E769-1408-47A5-9F38-2CDE5D9A6E8B}" destId="{D6B0703C-5980-4764-98D3-CD2750C25107}" srcOrd="0" destOrd="0" presId="urn:microsoft.com/office/officeart/2005/8/layout/pList1"/>
    <dgm:cxn modelId="{F2DE9192-CCD1-413B-A8A8-3CDB07722425}" type="presParOf" srcId="{A513E769-1408-47A5-9F38-2CDE5D9A6E8B}" destId="{44A1F97A-0EA0-400F-8121-9D97EEEA853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03DA46-30DD-459F-95CA-4DFC806141E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3BA659-4152-4F37-994D-04DC2D91FD53}">
      <dgm:prSet phldrT="[Text]" custT="1"/>
      <dgm:spPr/>
      <dgm:t>
        <a:bodyPr/>
        <a:lstStyle/>
        <a:p>
          <a:endParaRPr lang="en-US" sz="900" b="0" kern="1200" dirty="0"/>
        </a:p>
        <a:p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1:</a:t>
          </a:r>
        </a:p>
        <a:p>
          <a:endParaRPr lang="en-US" sz="900" b="0" kern="1200" dirty="0"/>
        </a:p>
        <a:p>
          <a:r>
            <a:rPr lang="en-US" sz="900" b="0" kern="1200" dirty="0"/>
            <a:t>Certain crypto-asset businesses sought to </a:t>
          </a:r>
          <a:r>
            <a:rPr lang="en-US" sz="900" b="1" kern="1200" dirty="0"/>
            <a:t>evade national AML/CFT supervision</a:t>
          </a:r>
          <a:r>
            <a:rPr lang="en-US" sz="900" b="0" kern="1200" dirty="0"/>
            <a:t>, undermining the integrity of the EU financial system</a:t>
          </a:r>
          <a:endParaRPr lang="en-GB" sz="900" b="0" kern="1200" dirty="0"/>
        </a:p>
      </dgm:t>
    </dgm:pt>
    <dgm:pt modelId="{51023F7D-894E-4DC2-9CED-FF54B2737554}" type="parTrans" cxnId="{07E6666D-A749-4732-88D2-2D584CBC987D}">
      <dgm:prSet/>
      <dgm:spPr/>
      <dgm:t>
        <a:bodyPr/>
        <a:lstStyle/>
        <a:p>
          <a:endParaRPr lang="en-GB" sz="2400"/>
        </a:p>
      </dgm:t>
    </dgm:pt>
    <dgm:pt modelId="{AE6D5534-1B7F-4E83-9FBC-545E7B93A8B7}" type="sibTrans" cxnId="{07E6666D-A749-4732-88D2-2D584CBC987D}">
      <dgm:prSet/>
      <dgm:spPr/>
      <dgm:t>
        <a:bodyPr/>
        <a:lstStyle/>
        <a:p>
          <a:endParaRPr lang="en-GB" sz="2400"/>
        </a:p>
      </dgm:t>
    </dgm:pt>
    <dgm:pt modelId="{BBF42AEA-AC1D-480E-B946-1FEEECC1966C}" type="pres">
      <dgm:prSet presAssocID="{7D03DA46-30DD-459F-95CA-4DFC806141EB}" presName="Name0" presStyleCnt="0">
        <dgm:presLayoutVars>
          <dgm:dir/>
          <dgm:resizeHandles val="exact"/>
        </dgm:presLayoutVars>
      </dgm:prSet>
      <dgm:spPr/>
    </dgm:pt>
    <dgm:pt modelId="{1268A44B-F3D8-4B96-901C-8DAE8CA9A182}" type="pres">
      <dgm:prSet presAssocID="{C13BA659-4152-4F37-994D-04DC2D91FD53}" presName="compNode" presStyleCnt="0"/>
      <dgm:spPr/>
    </dgm:pt>
    <dgm:pt modelId="{8BAD7F3D-AE8C-468F-A810-9A6232880CEF}" type="pres">
      <dgm:prSet presAssocID="{C13BA659-4152-4F37-994D-04DC2D91FD53}" presName="pictRect" presStyleLbl="nod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Immunity outline"/>
        </a:ext>
      </dgm:extLst>
    </dgm:pt>
    <dgm:pt modelId="{03D1A4BC-848C-445F-9D2F-C2F77AD523A9}" type="pres">
      <dgm:prSet presAssocID="{C13BA659-4152-4F37-994D-04DC2D91FD53}" presName="textRect" presStyleLbl="revTx" presStyleIdx="0" presStyleCnt="1">
        <dgm:presLayoutVars>
          <dgm:bulletEnabled val="1"/>
        </dgm:presLayoutVars>
      </dgm:prSet>
      <dgm:spPr/>
    </dgm:pt>
  </dgm:ptLst>
  <dgm:cxnLst>
    <dgm:cxn modelId="{25D57614-373D-4F76-BF2D-0D98680B928B}" type="presOf" srcId="{7D03DA46-30DD-459F-95CA-4DFC806141EB}" destId="{BBF42AEA-AC1D-480E-B946-1FEEECC1966C}" srcOrd="0" destOrd="0" presId="urn:microsoft.com/office/officeart/2005/8/layout/pList1"/>
    <dgm:cxn modelId="{07E6666D-A749-4732-88D2-2D584CBC987D}" srcId="{7D03DA46-30DD-459F-95CA-4DFC806141EB}" destId="{C13BA659-4152-4F37-994D-04DC2D91FD53}" srcOrd="0" destOrd="0" parTransId="{51023F7D-894E-4DC2-9CED-FF54B2737554}" sibTransId="{AE6D5534-1B7F-4E83-9FBC-545E7B93A8B7}"/>
    <dgm:cxn modelId="{CAF9A5E3-15F4-4431-8D75-32C4A65579DD}" type="presOf" srcId="{C13BA659-4152-4F37-994D-04DC2D91FD53}" destId="{03D1A4BC-848C-445F-9D2F-C2F77AD523A9}" srcOrd="0" destOrd="0" presId="urn:microsoft.com/office/officeart/2005/8/layout/pList1"/>
    <dgm:cxn modelId="{F40CFFB3-9846-4AEC-9C22-9FACBF903B59}" type="presParOf" srcId="{BBF42AEA-AC1D-480E-B946-1FEEECC1966C}" destId="{1268A44B-F3D8-4B96-901C-8DAE8CA9A182}" srcOrd="0" destOrd="0" presId="urn:microsoft.com/office/officeart/2005/8/layout/pList1"/>
    <dgm:cxn modelId="{0D77E519-C3EE-4DFD-89BF-59C4C46473CE}" type="presParOf" srcId="{1268A44B-F3D8-4B96-901C-8DAE8CA9A182}" destId="{8BAD7F3D-AE8C-468F-A810-9A6232880CEF}" srcOrd="0" destOrd="0" presId="urn:microsoft.com/office/officeart/2005/8/layout/pList1"/>
    <dgm:cxn modelId="{2C9E97ED-E90D-4D60-B19F-6CCB22110A15}" type="presParOf" srcId="{1268A44B-F3D8-4B96-901C-8DAE8CA9A182}" destId="{03D1A4BC-848C-445F-9D2F-C2F77AD523A9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03DA46-30DD-459F-95CA-4DFC806141E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547F2E4-E934-4AD8-878B-D648CE3C06C2}">
      <dgm:prSet phldrT="[Text]" custT="1"/>
      <dgm:spPr/>
      <dgm:t>
        <a:bodyPr/>
        <a:lstStyle/>
        <a:p>
          <a:endParaRPr lang="en-US" sz="900" b="0" kern="1200" dirty="0"/>
        </a:p>
        <a:p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2:</a:t>
          </a:r>
        </a:p>
        <a:p>
          <a:endParaRPr lang="en-US" sz="900" b="0" kern="1200" dirty="0"/>
        </a:p>
        <a:p>
          <a:r>
            <a:rPr lang="en-US" sz="900" b="0" kern="1200" dirty="0"/>
            <a:t>These strategies create operational, structural, regulatory, and technological </a:t>
          </a:r>
          <a:r>
            <a:rPr lang="en-US" sz="900" b="1" u="none" kern="1200" dirty="0"/>
            <a:t>risks</a:t>
          </a:r>
          <a:endParaRPr lang="en-GB" sz="900" b="1" u="none" kern="1200" dirty="0"/>
        </a:p>
      </dgm:t>
    </dgm:pt>
    <dgm:pt modelId="{CBA6ACD3-663B-4320-98A7-C6601C3AAFB3}" type="parTrans" cxnId="{4CEE9108-B095-4FB1-8191-CF7F3A06468B}">
      <dgm:prSet/>
      <dgm:spPr/>
      <dgm:t>
        <a:bodyPr/>
        <a:lstStyle/>
        <a:p>
          <a:endParaRPr lang="en-GB" sz="2400"/>
        </a:p>
      </dgm:t>
    </dgm:pt>
    <dgm:pt modelId="{403830CB-F8F1-4D66-B769-00ED9C562D20}" type="sibTrans" cxnId="{4CEE9108-B095-4FB1-8191-CF7F3A06468B}">
      <dgm:prSet/>
      <dgm:spPr/>
      <dgm:t>
        <a:bodyPr/>
        <a:lstStyle/>
        <a:p>
          <a:endParaRPr lang="en-GB" sz="2400"/>
        </a:p>
      </dgm:t>
    </dgm:pt>
    <dgm:pt modelId="{BBF42AEA-AC1D-480E-B946-1FEEECC1966C}" type="pres">
      <dgm:prSet presAssocID="{7D03DA46-30DD-459F-95CA-4DFC806141EB}" presName="Name0" presStyleCnt="0">
        <dgm:presLayoutVars>
          <dgm:dir/>
          <dgm:resizeHandles val="exact"/>
        </dgm:presLayoutVars>
      </dgm:prSet>
      <dgm:spPr/>
    </dgm:pt>
    <dgm:pt modelId="{24D45D89-DE21-43AA-8186-54D83CE56030}" type="pres">
      <dgm:prSet presAssocID="{A547F2E4-E934-4AD8-878B-D648CE3C06C2}" presName="compNode" presStyleCnt="0"/>
      <dgm:spPr/>
    </dgm:pt>
    <dgm:pt modelId="{22A94B8E-6B45-48F8-B76E-5D053B9FB8A6}" type="pres">
      <dgm:prSet presAssocID="{A547F2E4-E934-4AD8-878B-D648CE3C06C2}" presName="pict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Radioactive outline"/>
        </a:ext>
      </dgm:extLst>
    </dgm:pt>
    <dgm:pt modelId="{641B60BB-EAB3-46E1-BCB5-DFC97899D118}" type="pres">
      <dgm:prSet presAssocID="{A547F2E4-E934-4AD8-878B-D648CE3C06C2}" presName="textRect" presStyleLbl="revTx" presStyleIdx="0" presStyleCnt="1">
        <dgm:presLayoutVars>
          <dgm:bulletEnabled val="1"/>
        </dgm:presLayoutVars>
      </dgm:prSet>
      <dgm:spPr/>
    </dgm:pt>
  </dgm:ptLst>
  <dgm:cxnLst>
    <dgm:cxn modelId="{4CEE9108-B095-4FB1-8191-CF7F3A06468B}" srcId="{7D03DA46-30DD-459F-95CA-4DFC806141EB}" destId="{A547F2E4-E934-4AD8-878B-D648CE3C06C2}" srcOrd="0" destOrd="0" parTransId="{CBA6ACD3-663B-4320-98A7-C6601C3AAFB3}" sibTransId="{403830CB-F8F1-4D66-B769-00ED9C562D20}"/>
    <dgm:cxn modelId="{25D57614-373D-4F76-BF2D-0D98680B928B}" type="presOf" srcId="{7D03DA46-30DD-459F-95CA-4DFC806141EB}" destId="{BBF42AEA-AC1D-480E-B946-1FEEECC1966C}" srcOrd="0" destOrd="0" presId="urn:microsoft.com/office/officeart/2005/8/layout/pList1"/>
    <dgm:cxn modelId="{D253C618-5A9E-410D-8B54-53A01EECE96B}" type="presOf" srcId="{A547F2E4-E934-4AD8-878B-D648CE3C06C2}" destId="{641B60BB-EAB3-46E1-BCB5-DFC97899D118}" srcOrd="0" destOrd="0" presId="urn:microsoft.com/office/officeart/2005/8/layout/pList1"/>
    <dgm:cxn modelId="{1E94BE7E-75FB-4691-9442-258F7AE6E388}" type="presParOf" srcId="{BBF42AEA-AC1D-480E-B946-1FEEECC1966C}" destId="{24D45D89-DE21-43AA-8186-54D83CE56030}" srcOrd="0" destOrd="0" presId="urn:microsoft.com/office/officeart/2005/8/layout/pList1"/>
    <dgm:cxn modelId="{30D55296-BC07-4BE6-AA66-7FF0DE0A0A81}" type="presParOf" srcId="{24D45D89-DE21-43AA-8186-54D83CE56030}" destId="{22A94B8E-6B45-48F8-B76E-5D053B9FB8A6}" srcOrd="0" destOrd="0" presId="urn:microsoft.com/office/officeart/2005/8/layout/pList1"/>
    <dgm:cxn modelId="{3E3AB67F-7D0F-47A2-9F8E-F96A9D59FEF3}" type="presParOf" srcId="{24D45D89-DE21-43AA-8186-54D83CE56030}" destId="{641B60BB-EAB3-46E1-BCB5-DFC97899D11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03DA46-30DD-459F-95CA-4DFC806141E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2BD3823-4B2C-4032-9769-41D89757EAED}">
      <dgm:prSet phldrT="[Text]" custT="1"/>
      <dgm:spPr/>
      <dgm:t>
        <a:bodyPr/>
        <a:lstStyle/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3:</a:t>
          </a:r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The new </a:t>
          </a:r>
          <a:r>
            <a:rPr lang="en-US" sz="900" b="1" kern="1200" dirty="0"/>
            <a:t>framework introduces safeguards </a:t>
          </a:r>
          <a:r>
            <a:rPr lang="en-US" sz="900" b="0" kern="1200" dirty="0"/>
            <a:t>to address the identified risks…</a:t>
          </a:r>
          <a:endParaRPr lang="en-GB" sz="900" b="0" kern="1200" dirty="0"/>
        </a:p>
      </dgm:t>
    </dgm:pt>
    <dgm:pt modelId="{C564C830-D724-4BBA-9E5B-B1855AB88D59}" type="parTrans" cxnId="{F5137BB6-01CC-47FE-BEED-B5CF0EA6CC9A}">
      <dgm:prSet/>
      <dgm:spPr/>
      <dgm:t>
        <a:bodyPr/>
        <a:lstStyle/>
        <a:p>
          <a:endParaRPr lang="en-GB" sz="2400"/>
        </a:p>
      </dgm:t>
    </dgm:pt>
    <dgm:pt modelId="{79E480CA-611F-4330-AD83-B7646A200A91}" type="sibTrans" cxnId="{F5137BB6-01CC-47FE-BEED-B5CF0EA6CC9A}">
      <dgm:prSet/>
      <dgm:spPr/>
      <dgm:t>
        <a:bodyPr/>
        <a:lstStyle/>
        <a:p>
          <a:endParaRPr lang="en-GB" sz="2400"/>
        </a:p>
      </dgm:t>
    </dgm:pt>
    <dgm:pt modelId="{BBF42AEA-AC1D-480E-B946-1FEEECC1966C}" type="pres">
      <dgm:prSet presAssocID="{7D03DA46-30DD-459F-95CA-4DFC806141EB}" presName="Name0" presStyleCnt="0">
        <dgm:presLayoutVars>
          <dgm:dir/>
          <dgm:resizeHandles val="exact"/>
        </dgm:presLayoutVars>
      </dgm:prSet>
      <dgm:spPr/>
    </dgm:pt>
    <dgm:pt modelId="{FD1EDA5E-B09F-4486-9420-37BE8AA1AFCD}" type="pres">
      <dgm:prSet presAssocID="{92BD3823-4B2C-4032-9769-41D89757EAED}" presName="compNode" presStyleCnt="0"/>
      <dgm:spPr/>
    </dgm:pt>
    <dgm:pt modelId="{71283D4F-F388-4735-8BB1-BBE8199B3EF7}" type="pres">
      <dgm:prSet presAssocID="{92BD3823-4B2C-4032-9769-41D89757EAED}" presName="pict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Shield Tick outline"/>
        </a:ext>
      </dgm:extLst>
    </dgm:pt>
    <dgm:pt modelId="{7C4C9AE3-98A0-4AE3-9470-80260E9C56CF}" type="pres">
      <dgm:prSet presAssocID="{92BD3823-4B2C-4032-9769-41D89757EAED}" presName="textRect" presStyleLbl="revTx" presStyleIdx="0" presStyleCnt="1">
        <dgm:presLayoutVars>
          <dgm:bulletEnabled val="1"/>
        </dgm:presLayoutVars>
      </dgm:prSet>
      <dgm:spPr/>
    </dgm:pt>
  </dgm:ptLst>
  <dgm:cxnLst>
    <dgm:cxn modelId="{25D57614-373D-4F76-BF2D-0D98680B928B}" type="presOf" srcId="{7D03DA46-30DD-459F-95CA-4DFC806141EB}" destId="{BBF42AEA-AC1D-480E-B946-1FEEECC1966C}" srcOrd="0" destOrd="0" presId="urn:microsoft.com/office/officeart/2005/8/layout/pList1"/>
    <dgm:cxn modelId="{0B100029-489F-4EA6-B3FB-9E9E3065519F}" type="presOf" srcId="{92BD3823-4B2C-4032-9769-41D89757EAED}" destId="{7C4C9AE3-98A0-4AE3-9470-80260E9C56CF}" srcOrd="0" destOrd="0" presId="urn:microsoft.com/office/officeart/2005/8/layout/pList1"/>
    <dgm:cxn modelId="{F5137BB6-01CC-47FE-BEED-B5CF0EA6CC9A}" srcId="{7D03DA46-30DD-459F-95CA-4DFC806141EB}" destId="{92BD3823-4B2C-4032-9769-41D89757EAED}" srcOrd="0" destOrd="0" parTransId="{C564C830-D724-4BBA-9E5B-B1855AB88D59}" sibTransId="{79E480CA-611F-4330-AD83-B7646A200A91}"/>
    <dgm:cxn modelId="{4BD8AE9E-2E6A-4165-BB12-A59813269CCA}" type="presParOf" srcId="{BBF42AEA-AC1D-480E-B946-1FEEECC1966C}" destId="{FD1EDA5E-B09F-4486-9420-37BE8AA1AFCD}" srcOrd="0" destOrd="0" presId="urn:microsoft.com/office/officeart/2005/8/layout/pList1"/>
    <dgm:cxn modelId="{029A709B-3546-4235-A824-21DEC7C09D7A}" type="presParOf" srcId="{FD1EDA5E-B09F-4486-9420-37BE8AA1AFCD}" destId="{71283D4F-F388-4735-8BB1-BBE8199B3EF7}" srcOrd="0" destOrd="0" presId="urn:microsoft.com/office/officeart/2005/8/layout/pList1"/>
    <dgm:cxn modelId="{959ED2AD-A83C-46AD-A47E-976346A59591}" type="presParOf" srcId="{FD1EDA5E-B09F-4486-9420-37BE8AA1AFCD}" destId="{7C4C9AE3-98A0-4AE3-9470-80260E9C56C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D03DA46-30DD-459F-95CA-4DFC806141E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C9508F8-7D27-4EE0-9E2B-8DC887B6D809}">
      <dgm:prSet phldrT="[Text]" custT="1"/>
      <dgm:spPr/>
      <dgm:t>
        <a:bodyPr/>
        <a:lstStyle/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4:</a:t>
          </a:r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…competent authorities should pay attention to specific ML/TF factors to ensure the</a:t>
          </a:r>
          <a:r>
            <a:rPr lang="en-US" sz="900" b="1" kern="1200" dirty="0"/>
            <a:t> effective implementation of the new framework</a:t>
          </a:r>
          <a:endParaRPr lang="en-GB" sz="900" b="1" kern="1200" dirty="0"/>
        </a:p>
      </dgm:t>
    </dgm:pt>
    <dgm:pt modelId="{DDE05670-748F-412D-9F78-52A07DBD37BC}" type="parTrans" cxnId="{41250AE0-791A-4E1A-9C76-9428ADF87147}">
      <dgm:prSet/>
      <dgm:spPr/>
      <dgm:t>
        <a:bodyPr/>
        <a:lstStyle/>
        <a:p>
          <a:endParaRPr lang="en-GB" sz="2400"/>
        </a:p>
      </dgm:t>
    </dgm:pt>
    <dgm:pt modelId="{DC262E0D-CE8A-4E11-B757-74D564723E74}" type="sibTrans" cxnId="{41250AE0-791A-4E1A-9C76-9428ADF87147}">
      <dgm:prSet/>
      <dgm:spPr/>
      <dgm:t>
        <a:bodyPr/>
        <a:lstStyle/>
        <a:p>
          <a:endParaRPr lang="en-GB" sz="2400"/>
        </a:p>
      </dgm:t>
    </dgm:pt>
    <dgm:pt modelId="{BBF42AEA-AC1D-480E-B946-1FEEECC1966C}" type="pres">
      <dgm:prSet presAssocID="{7D03DA46-30DD-459F-95CA-4DFC806141EB}" presName="Name0" presStyleCnt="0">
        <dgm:presLayoutVars>
          <dgm:dir/>
          <dgm:resizeHandles val="exact"/>
        </dgm:presLayoutVars>
      </dgm:prSet>
      <dgm:spPr/>
    </dgm:pt>
    <dgm:pt modelId="{A513E769-1408-47A5-9F38-2CDE5D9A6E8B}" type="pres">
      <dgm:prSet presAssocID="{4C9508F8-7D27-4EE0-9E2B-8DC887B6D809}" presName="compNode" presStyleCnt="0"/>
      <dgm:spPr/>
    </dgm:pt>
    <dgm:pt modelId="{D6B0703C-5980-4764-98D3-CD2750C25107}" type="pres">
      <dgm:prSet presAssocID="{4C9508F8-7D27-4EE0-9E2B-8DC887B6D809}" presName="pictRect" presStyleLbl="node1" presStyleIdx="0" presStyleCnt="1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</dgm:spPr>
      <dgm:extLst>
        <a:ext uri="{E40237B7-FDA0-4F09-8148-C483321AD2D9}">
          <dgm14:cNvPr xmlns:dgm14="http://schemas.microsoft.com/office/drawing/2010/diagram" id="0" name="" descr="Good Idea outline"/>
        </a:ext>
      </dgm:extLst>
    </dgm:pt>
    <dgm:pt modelId="{44A1F97A-0EA0-400F-8121-9D97EEEA8538}" type="pres">
      <dgm:prSet presAssocID="{4C9508F8-7D27-4EE0-9E2B-8DC887B6D809}" presName="textRect" presStyleLbl="revTx" presStyleIdx="0" presStyleCnt="1">
        <dgm:presLayoutVars>
          <dgm:bulletEnabled val="1"/>
        </dgm:presLayoutVars>
      </dgm:prSet>
      <dgm:spPr/>
    </dgm:pt>
  </dgm:ptLst>
  <dgm:cxnLst>
    <dgm:cxn modelId="{25D57614-373D-4F76-BF2D-0D98680B928B}" type="presOf" srcId="{7D03DA46-30DD-459F-95CA-4DFC806141EB}" destId="{BBF42AEA-AC1D-480E-B946-1FEEECC1966C}" srcOrd="0" destOrd="0" presId="urn:microsoft.com/office/officeart/2005/8/layout/pList1"/>
    <dgm:cxn modelId="{065A7F84-84C4-4F98-B656-EC7D979F93C0}" type="presOf" srcId="{4C9508F8-7D27-4EE0-9E2B-8DC887B6D809}" destId="{44A1F97A-0EA0-400F-8121-9D97EEEA8538}" srcOrd="0" destOrd="0" presId="urn:microsoft.com/office/officeart/2005/8/layout/pList1"/>
    <dgm:cxn modelId="{41250AE0-791A-4E1A-9C76-9428ADF87147}" srcId="{7D03DA46-30DD-459F-95CA-4DFC806141EB}" destId="{4C9508F8-7D27-4EE0-9E2B-8DC887B6D809}" srcOrd="0" destOrd="0" parTransId="{DDE05670-748F-412D-9F78-52A07DBD37BC}" sibTransId="{DC262E0D-CE8A-4E11-B757-74D564723E74}"/>
    <dgm:cxn modelId="{59B78566-9A9B-47FA-A072-E3A644499DED}" type="presParOf" srcId="{BBF42AEA-AC1D-480E-B946-1FEEECC1966C}" destId="{A513E769-1408-47A5-9F38-2CDE5D9A6E8B}" srcOrd="0" destOrd="0" presId="urn:microsoft.com/office/officeart/2005/8/layout/pList1"/>
    <dgm:cxn modelId="{6BCD5133-EBB3-4A65-B4D7-2C01AEBE31FC}" type="presParOf" srcId="{A513E769-1408-47A5-9F38-2CDE5D9A6E8B}" destId="{D6B0703C-5980-4764-98D3-CD2750C25107}" srcOrd="0" destOrd="0" presId="urn:microsoft.com/office/officeart/2005/8/layout/pList1"/>
    <dgm:cxn modelId="{F2DE9192-CCD1-413B-A8A8-3CDB07722425}" type="presParOf" srcId="{A513E769-1408-47A5-9F38-2CDE5D9A6E8B}" destId="{44A1F97A-0EA0-400F-8121-9D97EEEA853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603DED-F13B-4668-B6D6-963273D802FC}" type="doc">
      <dgm:prSet loTypeId="urn:microsoft.com/office/officeart/2005/8/layout/pyramid4" loCatId="pyramid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EE35C748-3FEA-41B8-A6A7-7DA31068F450}">
      <dgm:prSet phldrT="[Text]"/>
      <dgm:spPr/>
      <dgm:t>
        <a:bodyPr/>
        <a:lstStyle/>
        <a:p>
          <a:r>
            <a:rPr lang="en-US" b="1" dirty="0"/>
            <a:t>ESMA</a:t>
          </a:r>
          <a:r>
            <a:rPr lang="en-US" dirty="0"/>
            <a:t> (European Securities and Markets Authority)</a:t>
          </a:r>
          <a:endParaRPr lang="en-GB" dirty="0"/>
        </a:p>
      </dgm:t>
    </dgm:pt>
    <dgm:pt modelId="{D051D7C2-759B-4555-9B20-88DDD8C2706C}" type="parTrans" cxnId="{260506F9-5243-454E-A941-3F47D0824424}">
      <dgm:prSet/>
      <dgm:spPr/>
      <dgm:t>
        <a:bodyPr/>
        <a:lstStyle/>
        <a:p>
          <a:endParaRPr lang="en-GB"/>
        </a:p>
      </dgm:t>
    </dgm:pt>
    <dgm:pt modelId="{273D01A8-D231-4A2D-855C-1613F9782026}" type="sibTrans" cxnId="{260506F9-5243-454E-A941-3F47D0824424}">
      <dgm:prSet/>
      <dgm:spPr/>
      <dgm:t>
        <a:bodyPr/>
        <a:lstStyle/>
        <a:p>
          <a:endParaRPr lang="en-GB"/>
        </a:p>
      </dgm:t>
    </dgm:pt>
    <dgm:pt modelId="{02CCAE50-FAD7-45CD-8864-DD4BC2BC67BA}">
      <dgm:prSet phldrT="[Text]"/>
      <dgm:spPr/>
      <dgm:t>
        <a:bodyPr/>
        <a:lstStyle/>
        <a:p>
          <a:r>
            <a:rPr lang="en-IE" b="1"/>
            <a:t>National Competent Authorities ( </a:t>
          </a:r>
          <a:r>
            <a:rPr lang="en-IE"/>
            <a:t>and </a:t>
          </a:r>
          <a:r>
            <a:rPr lang="en-IE" b="1" u="sng"/>
            <a:t>FIUs)</a:t>
          </a:r>
          <a:endParaRPr lang="en-GB" b="1" u="sng" dirty="0"/>
        </a:p>
      </dgm:t>
    </dgm:pt>
    <dgm:pt modelId="{F4F25F7D-4DAE-47F5-9F04-31057079DDD1}" type="parTrans" cxnId="{A92B5B64-0F4B-460E-8AD5-20A53B94FD06}">
      <dgm:prSet/>
      <dgm:spPr/>
      <dgm:t>
        <a:bodyPr/>
        <a:lstStyle/>
        <a:p>
          <a:endParaRPr lang="en-GB"/>
        </a:p>
      </dgm:t>
    </dgm:pt>
    <dgm:pt modelId="{5659E90A-592D-4083-B169-157537E1C839}" type="sibTrans" cxnId="{A92B5B64-0F4B-460E-8AD5-20A53B94FD06}">
      <dgm:prSet/>
      <dgm:spPr/>
      <dgm:t>
        <a:bodyPr/>
        <a:lstStyle/>
        <a:p>
          <a:endParaRPr lang="en-GB"/>
        </a:p>
      </dgm:t>
    </dgm:pt>
    <dgm:pt modelId="{F806EBB5-CF15-456D-8137-52E56CE4776B}">
      <dgm:prSet phldrT="[Text]" custT="1"/>
      <dgm:spPr/>
      <dgm:t>
        <a:bodyPr/>
        <a:lstStyle/>
        <a:p>
          <a:r>
            <a:rPr lang="en-IE" sz="2000" b="1"/>
            <a:t>AMLA</a:t>
          </a:r>
          <a:endParaRPr lang="en-GB" sz="1000" b="1" dirty="0"/>
        </a:p>
      </dgm:t>
    </dgm:pt>
    <dgm:pt modelId="{1BFF0CE2-AC82-4FB0-BF42-E462F3CD008F}" type="parTrans" cxnId="{DC99260A-BB46-47BB-8F61-490540FC6BCF}">
      <dgm:prSet/>
      <dgm:spPr/>
      <dgm:t>
        <a:bodyPr/>
        <a:lstStyle/>
        <a:p>
          <a:endParaRPr lang="en-GB"/>
        </a:p>
      </dgm:t>
    </dgm:pt>
    <dgm:pt modelId="{73803B04-C436-435B-8794-7AD75E39157F}" type="sibTrans" cxnId="{DC99260A-BB46-47BB-8F61-490540FC6BCF}">
      <dgm:prSet/>
      <dgm:spPr/>
      <dgm:t>
        <a:bodyPr/>
        <a:lstStyle/>
        <a:p>
          <a:endParaRPr lang="en-GB"/>
        </a:p>
      </dgm:t>
    </dgm:pt>
    <dgm:pt modelId="{C5CEC498-219E-4334-A4D8-20C58BAA8E10}">
      <dgm:prSet phldrT="[Text]"/>
      <dgm:spPr/>
      <dgm:t>
        <a:bodyPr/>
        <a:lstStyle/>
        <a:p>
          <a:r>
            <a:rPr lang="en-GB" b="1"/>
            <a:t>EBA</a:t>
          </a:r>
          <a:r>
            <a:rPr lang="en-GB"/>
            <a:t> (European Banking Authority)</a:t>
          </a:r>
          <a:endParaRPr lang="en-GB" dirty="0"/>
        </a:p>
      </dgm:t>
    </dgm:pt>
    <dgm:pt modelId="{FA499C13-2878-4EBF-AD29-2085D109E347}" type="parTrans" cxnId="{19926BBD-F2FE-4407-AE08-0ED8A3EA2E04}">
      <dgm:prSet/>
      <dgm:spPr/>
      <dgm:t>
        <a:bodyPr/>
        <a:lstStyle/>
        <a:p>
          <a:endParaRPr lang="en-GB"/>
        </a:p>
      </dgm:t>
    </dgm:pt>
    <dgm:pt modelId="{1C0E0400-CDDB-4E4D-8B1D-CB7D9A9E63AE}" type="sibTrans" cxnId="{19926BBD-F2FE-4407-AE08-0ED8A3EA2E04}">
      <dgm:prSet/>
      <dgm:spPr/>
      <dgm:t>
        <a:bodyPr/>
        <a:lstStyle/>
        <a:p>
          <a:endParaRPr lang="en-GB"/>
        </a:p>
      </dgm:t>
    </dgm:pt>
    <dgm:pt modelId="{CC3362F7-4810-4538-81DF-C064D6CD15BC}" type="pres">
      <dgm:prSet presAssocID="{1C603DED-F13B-4668-B6D6-963273D802FC}" presName="compositeShape" presStyleCnt="0">
        <dgm:presLayoutVars>
          <dgm:chMax val="9"/>
          <dgm:dir/>
          <dgm:resizeHandles val="exact"/>
        </dgm:presLayoutVars>
      </dgm:prSet>
      <dgm:spPr/>
    </dgm:pt>
    <dgm:pt modelId="{F6BF5612-9794-47CC-A5DB-6F1AC2DB04A1}" type="pres">
      <dgm:prSet presAssocID="{1C603DED-F13B-4668-B6D6-963273D802FC}" presName="triangle1" presStyleLbl="node1" presStyleIdx="0" presStyleCnt="4">
        <dgm:presLayoutVars>
          <dgm:bulletEnabled val="1"/>
        </dgm:presLayoutVars>
      </dgm:prSet>
      <dgm:spPr/>
    </dgm:pt>
    <dgm:pt modelId="{6E7325FD-BC39-4354-96CA-AC09CA2F6406}" type="pres">
      <dgm:prSet presAssocID="{1C603DED-F13B-4668-B6D6-963273D802FC}" presName="triangle2" presStyleLbl="node1" presStyleIdx="1" presStyleCnt="4">
        <dgm:presLayoutVars>
          <dgm:bulletEnabled val="1"/>
        </dgm:presLayoutVars>
      </dgm:prSet>
      <dgm:spPr/>
    </dgm:pt>
    <dgm:pt modelId="{A56682A1-3D52-4D82-98A3-B6AC351802B7}" type="pres">
      <dgm:prSet presAssocID="{1C603DED-F13B-4668-B6D6-963273D802FC}" presName="triangle3" presStyleLbl="node1" presStyleIdx="2" presStyleCnt="4">
        <dgm:presLayoutVars>
          <dgm:bulletEnabled val="1"/>
        </dgm:presLayoutVars>
      </dgm:prSet>
      <dgm:spPr/>
    </dgm:pt>
    <dgm:pt modelId="{A3D32291-258A-482C-A174-4ECFD4CBD0D3}" type="pres">
      <dgm:prSet presAssocID="{1C603DED-F13B-4668-B6D6-963273D802FC}" presName="triangle4" presStyleLbl="node1" presStyleIdx="3" presStyleCnt="4">
        <dgm:presLayoutVars>
          <dgm:bulletEnabled val="1"/>
        </dgm:presLayoutVars>
      </dgm:prSet>
      <dgm:spPr/>
    </dgm:pt>
  </dgm:ptLst>
  <dgm:cxnLst>
    <dgm:cxn modelId="{DC99260A-BB46-47BB-8F61-490540FC6BCF}" srcId="{1C603DED-F13B-4668-B6D6-963273D802FC}" destId="{F806EBB5-CF15-456D-8137-52E56CE4776B}" srcOrd="2" destOrd="0" parTransId="{1BFF0CE2-AC82-4FB0-BF42-E462F3CD008F}" sibTransId="{73803B04-C436-435B-8794-7AD75E39157F}"/>
    <dgm:cxn modelId="{A92B5B64-0F4B-460E-8AD5-20A53B94FD06}" srcId="{1C603DED-F13B-4668-B6D6-963273D802FC}" destId="{02CCAE50-FAD7-45CD-8864-DD4BC2BC67BA}" srcOrd="1" destOrd="0" parTransId="{F4F25F7D-4DAE-47F5-9F04-31057079DDD1}" sibTransId="{5659E90A-592D-4083-B169-157537E1C839}"/>
    <dgm:cxn modelId="{26B8B376-150E-4AED-BCFC-526C064CF078}" type="presOf" srcId="{EE35C748-3FEA-41B8-A6A7-7DA31068F450}" destId="{F6BF5612-9794-47CC-A5DB-6F1AC2DB04A1}" srcOrd="0" destOrd="0" presId="urn:microsoft.com/office/officeart/2005/8/layout/pyramid4"/>
    <dgm:cxn modelId="{1EC91C80-BF48-4496-B5CC-A9229B96E17B}" type="presOf" srcId="{02CCAE50-FAD7-45CD-8864-DD4BC2BC67BA}" destId="{6E7325FD-BC39-4354-96CA-AC09CA2F6406}" srcOrd="0" destOrd="0" presId="urn:microsoft.com/office/officeart/2005/8/layout/pyramid4"/>
    <dgm:cxn modelId="{19926BBD-F2FE-4407-AE08-0ED8A3EA2E04}" srcId="{1C603DED-F13B-4668-B6D6-963273D802FC}" destId="{C5CEC498-219E-4334-A4D8-20C58BAA8E10}" srcOrd="3" destOrd="0" parTransId="{FA499C13-2878-4EBF-AD29-2085D109E347}" sibTransId="{1C0E0400-CDDB-4E4D-8B1D-CB7D9A9E63AE}"/>
    <dgm:cxn modelId="{98B40ADD-9B0D-41C5-A6D3-0F2E9C63440C}" type="presOf" srcId="{C5CEC498-219E-4334-A4D8-20C58BAA8E10}" destId="{A3D32291-258A-482C-A174-4ECFD4CBD0D3}" srcOrd="0" destOrd="0" presId="urn:microsoft.com/office/officeart/2005/8/layout/pyramid4"/>
    <dgm:cxn modelId="{E2979DED-07D0-4DBA-B393-BF8A4D4CF40E}" type="presOf" srcId="{1C603DED-F13B-4668-B6D6-963273D802FC}" destId="{CC3362F7-4810-4538-81DF-C064D6CD15BC}" srcOrd="0" destOrd="0" presId="urn:microsoft.com/office/officeart/2005/8/layout/pyramid4"/>
    <dgm:cxn modelId="{260506F9-5243-454E-A941-3F47D0824424}" srcId="{1C603DED-F13B-4668-B6D6-963273D802FC}" destId="{EE35C748-3FEA-41B8-A6A7-7DA31068F450}" srcOrd="0" destOrd="0" parTransId="{D051D7C2-759B-4555-9B20-88DDD8C2706C}" sibTransId="{273D01A8-D231-4A2D-855C-1613F9782026}"/>
    <dgm:cxn modelId="{D43247F9-979E-46B7-A43E-64AA48E964DD}" type="presOf" srcId="{F806EBB5-CF15-456D-8137-52E56CE4776B}" destId="{A56682A1-3D52-4D82-98A3-B6AC351802B7}" srcOrd="0" destOrd="0" presId="urn:microsoft.com/office/officeart/2005/8/layout/pyramid4"/>
    <dgm:cxn modelId="{5FA9FAD1-160D-4785-B548-5021B39E468A}" type="presParOf" srcId="{CC3362F7-4810-4538-81DF-C064D6CD15BC}" destId="{F6BF5612-9794-47CC-A5DB-6F1AC2DB04A1}" srcOrd="0" destOrd="0" presId="urn:microsoft.com/office/officeart/2005/8/layout/pyramid4"/>
    <dgm:cxn modelId="{D7E8039F-57D6-4D82-A1D3-C1AE89156550}" type="presParOf" srcId="{CC3362F7-4810-4538-81DF-C064D6CD15BC}" destId="{6E7325FD-BC39-4354-96CA-AC09CA2F6406}" srcOrd="1" destOrd="0" presId="urn:microsoft.com/office/officeart/2005/8/layout/pyramid4"/>
    <dgm:cxn modelId="{E7831F73-E598-4BD1-84D1-D056A4CB8F7F}" type="presParOf" srcId="{CC3362F7-4810-4538-81DF-C064D6CD15BC}" destId="{A56682A1-3D52-4D82-98A3-B6AC351802B7}" srcOrd="2" destOrd="0" presId="urn:microsoft.com/office/officeart/2005/8/layout/pyramid4"/>
    <dgm:cxn modelId="{40D1C2AB-5A51-4C93-9006-2C6F1D21AD89}" type="presParOf" srcId="{CC3362F7-4810-4538-81DF-C064D6CD15BC}" destId="{A3D32291-258A-482C-A174-4ECFD4CBD0D3}" srcOrd="3" destOrd="0" presId="urn:microsoft.com/office/officeart/2005/8/layout/pyramid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095D0-0CD3-402E-937E-6729B3EB37C0}">
      <dsp:nvSpPr>
        <dsp:cNvPr id="0" name=""/>
        <dsp:cNvSpPr/>
      </dsp:nvSpPr>
      <dsp:spPr>
        <a:xfrm rot="5400000">
          <a:off x="4067533" y="-1554233"/>
          <a:ext cx="923443" cy="426282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>
              <a:solidFill>
                <a:schemeClr val="tx1"/>
              </a:solidFill>
            </a:rPr>
            <a:t>May or may not be ‘obliged entities’ under the AMLD.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>
              <a:solidFill>
                <a:schemeClr val="tx1"/>
              </a:solidFill>
            </a:rPr>
            <a:t>Not all issuers are required to put in place systems and controls stemming from the AMLD</a:t>
          </a:r>
        </a:p>
      </dsp:txBody>
      <dsp:txXfrm rot="-5400000">
        <a:off x="2397841" y="160538"/>
        <a:ext cx="4217749" cy="833285"/>
      </dsp:txXfrm>
    </dsp:sp>
    <dsp:sp modelId="{8A283FBC-D499-4336-AAAA-5C4393E9E59F}">
      <dsp:nvSpPr>
        <dsp:cNvPr id="0" name=""/>
        <dsp:cNvSpPr/>
      </dsp:nvSpPr>
      <dsp:spPr>
        <a:xfrm>
          <a:off x="0" y="0"/>
          <a:ext cx="2397841" cy="11543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Issuers of ARTs</a:t>
          </a:r>
        </a:p>
      </dsp:txBody>
      <dsp:txXfrm>
        <a:off x="56348" y="56348"/>
        <a:ext cx="2285145" cy="1041608"/>
      </dsp:txXfrm>
    </dsp:sp>
    <dsp:sp modelId="{FFE99E4B-F396-4464-96B3-F28B5915FFC4}">
      <dsp:nvSpPr>
        <dsp:cNvPr id="0" name=""/>
        <dsp:cNvSpPr/>
      </dsp:nvSpPr>
      <dsp:spPr>
        <a:xfrm rot="5400000">
          <a:off x="4067533" y="-342212"/>
          <a:ext cx="923443" cy="4262828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>
              <a:solidFill>
                <a:schemeClr val="tx1"/>
              </a:solidFill>
            </a:rPr>
            <a:t>Are obliged entities under the AMLD.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>
              <a:solidFill>
                <a:schemeClr val="tx1"/>
              </a:solidFill>
            </a:rPr>
            <a:t>Are subject to the AML/CFT requirements including Customer Due Diligence measures  and suspicious transaction reporting</a:t>
          </a:r>
          <a:r>
            <a:rPr lang="en-GB" sz="1300" kern="1200"/>
            <a:t>.</a:t>
          </a:r>
        </a:p>
      </dsp:txBody>
      <dsp:txXfrm rot="-5400000">
        <a:off x="2397841" y="1372559"/>
        <a:ext cx="4217749" cy="833285"/>
      </dsp:txXfrm>
    </dsp:sp>
    <dsp:sp modelId="{FA5346B6-4056-41FB-942B-13CB8F1C21B3}">
      <dsp:nvSpPr>
        <dsp:cNvPr id="0" name=""/>
        <dsp:cNvSpPr/>
      </dsp:nvSpPr>
      <dsp:spPr>
        <a:xfrm>
          <a:off x="0" y="1212049"/>
          <a:ext cx="2397841" cy="11543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Issuers of EMTs (credit institution or e-money institutions)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+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 CASPs</a:t>
          </a:r>
        </a:p>
      </dsp:txBody>
      <dsp:txXfrm>
        <a:off x="56348" y="1268397"/>
        <a:ext cx="2285145" cy="104160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35271-3771-44D7-874B-23CA610FDD60}">
      <dsp:nvSpPr>
        <dsp:cNvPr id="0" name=""/>
        <dsp:cNvSpPr/>
      </dsp:nvSpPr>
      <dsp:spPr>
        <a:xfrm>
          <a:off x="4103" y="54896"/>
          <a:ext cx="1415897" cy="975553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7BE8A8-9957-413A-AA75-E329FAA39041}">
      <dsp:nvSpPr>
        <dsp:cNvPr id="0" name=""/>
        <dsp:cNvSpPr/>
      </dsp:nvSpPr>
      <dsp:spPr>
        <a:xfrm>
          <a:off x="4103" y="1030449"/>
          <a:ext cx="1415897" cy="525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0" numCol="1" spcCol="1270" anchor="t" anchorCtr="0">
          <a:noAutofit/>
        </a:bodyPr>
        <a:lstStyle/>
        <a:p>
          <a:pPr marL="0" lvl="0" indent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>
              <a:latin typeface="Calibri"/>
              <a:ea typeface="Calibri"/>
              <a:cs typeface="Calibri"/>
            </a:rPr>
            <a:t>General MoU between the ESAs and AMLA under Article 91 AMLA Regulation </a:t>
          </a:r>
          <a:r>
            <a:rPr lang="en-GB" sz="700" kern="1200">
              <a:latin typeface="Calibri"/>
              <a:ea typeface="Calibri"/>
              <a:cs typeface="Calibri"/>
              <a:hlinkClick xmlns:r="http://schemas.openxmlformats.org/officeDocument/2006/relationships" r:id="rId3"/>
            </a:rPr>
            <a:t>(published</a:t>
          </a:r>
          <a:r>
            <a:rPr lang="en-GB" sz="700" kern="1200">
              <a:latin typeface="Calibri"/>
              <a:ea typeface="Calibri"/>
              <a:cs typeface="Calibri"/>
            </a:rPr>
            <a:t>)</a:t>
          </a:r>
          <a:endParaRPr lang="en-GB" sz="700" kern="1200">
            <a:latin typeface="Arial" panose="020B0604020202020204"/>
          </a:endParaRPr>
        </a:p>
      </dsp:txBody>
      <dsp:txXfrm>
        <a:off x="4103" y="1030449"/>
        <a:ext cx="1415897" cy="525297"/>
      </dsp:txXfrm>
    </dsp:sp>
    <dsp:sp modelId="{1CD8B7E8-61B3-4036-93C5-391493014FA0}">
      <dsp:nvSpPr>
        <dsp:cNvPr id="0" name=""/>
        <dsp:cNvSpPr/>
      </dsp:nvSpPr>
      <dsp:spPr>
        <a:xfrm>
          <a:off x="1561649" y="54896"/>
          <a:ext cx="1415897" cy="975553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E71188-7C79-4A4A-8839-5BE95B6615B5}">
      <dsp:nvSpPr>
        <dsp:cNvPr id="0" name=""/>
        <dsp:cNvSpPr/>
      </dsp:nvSpPr>
      <dsp:spPr>
        <a:xfrm>
          <a:off x="1561649" y="1030449"/>
          <a:ext cx="1415897" cy="525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0" numCol="1" spcCol="1270" anchor="t" anchorCtr="0">
          <a:noAutofit/>
        </a:bodyPr>
        <a:lstStyle/>
        <a:p>
          <a:pPr marL="0" lvl="0" indent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>
              <a:latin typeface="Calibri"/>
              <a:ea typeface="Calibri"/>
              <a:cs typeface="Calibri"/>
            </a:rPr>
            <a:t>Future MoU between AMLA and the authorities responsible for the compliance with </a:t>
          </a:r>
          <a:r>
            <a:rPr lang="en-GB" sz="700" kern="1200">
              <a:latin typeface="Arial" panose="020B0604020202020204"/>
            </a:rPr>
            <a:t>MiCAR under </a:t>
          </a:r>
          <a:r>
            <a:rPr lang="en-GB" sz="700" b="0" kern="1200">
              <a:latin typeface="Arial" panose="020B0604020202020204"/>
            </a:rPr>
            <a:t>Article </a:t>
          </a:r>
          <a:r>
            <a:rPr lang="en-GB" sz="700" b="0" kern="120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rPr>
            <a:t>92(2) of the AMLAR </a:t>
          </a:r>
          <a:endParaRPr lang="en-GB" sz="700" b="0" kern="1200">
            <a:latin typeface="Arial" panose="020B0604020202020204"/>
          </a:endParaRPr>
        </a:p>
      </dsp:txBody>
      <dsp:txXfrm>
        <a:off x="1561649" y="1030449"/>
        <a:ext cx="1415897" cy="525297"/>
      </dsp:txXfrm>
    </dsp:sp>
    <dsp:sp modelId="{B832681E-70A7-4EF3-9B1A-743703A62DE2}">
      <dsp:nvSpPr>
        <dsp:cNvPr id="0" name=""/>
        <dsp:cNvSpPr/>
      </dsp:nvSpPr>
      <dsp:spPr>
        <a:xfrm>
          <a:off x="3142728" y="54896"/>
          <a:ext cx="1415897" cy="975553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EE3E35-676D-45EC-ACC0-949B25400A86}">
      <dsp:nvSpPr>
        <dsp:cNvPr id="0" name=""/>
        <dsp:cNvSpPr/>
      </dsp:nvSpPr>
      <dsp:spPr>
        <a:xfrm>
          <a:off x="3119196" y="1030449"/>
          <a:ext cx="1415897" cy="525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0" numCol="1" spcCol="1270" anchor="t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>
              <a:latin typeface="Arial" panose="020B0604020202020204"/>
            </a:rPr>
            <a:t>Supervisory</a:t>
          </a:r>
          <a:r>
            <a:rPr lang="en-GB" sz="700" kern="1200"/>
            <a:t> colleges under MICAR, AML/CFT colleges </a:t>
          </a:r>
          <a:endParaRPr lang="en-GB" sz="700" kern="1200">
            <a:latin typeface="Arial" panose="020B0604020202020204"/>
          </a:endParaRPr>
        </a:p>
      </dsp:txBody>
      <dsp:txXfrm>
        <a:off x="3119196" y="1030449"/>
        <a:ext cx="1415897" cy="525297"/>
      </dsp:txXfrm>
    </dsp:sp>
    <dsp:sp modelId="{21B769E0-3357-46F1-BE4D-C5EBFB98846D}">
      <dsp:nvSpPr>
        <dsp:cNvPr id="0" name=""/>
        <dsp:cNvSpPr/>
      </dsp:nvSpPr>
      <dsp:spPr>
        <a:xfrm>
          <a:off x="4676742" y="54896"/>
          <a:ext cx="1415897" cy="975553"/>
        </a:xfrm>
        <a:prstGeom prst="roundRect">
          <a:avLst/>
        </a:prstGeom>
        <a:blipFill>
          <a:blip xmlns:r="http://schemas.openxmlformats.org/officeDocument/2006/relationships"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C41554-5485-4037-A764-3962F830CFEC}">
      <dsp:nvSpPr>
        <dsp:cNvPr id="0" name=""/>
        <dsp:cNvSpPr/>
      </dsp:nvSpPr>
      <dsp:spPr>
        <a:xfrm>
          <a:off x="4676742" y="1030449"/>
          <a:ext cx="1415897" cy="525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0" numCol="1" spcCol="1270" anchor="t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/>
            <a:t>AML/CFT database (EuReCA) / AMLA database</a:t>
          </a:r>
        </a:p>
      </dsp:txBody>
      <dsp:txXfrm>
        <a:off x="4676742" y="1030449"/>
        <a:ext cx="1415897" cy="525297"/>
      </dsp:txXfrm>
    </dsp:sp>
    <dsp:sp modelId="{E1F4266A-CD0B-4398-B07C-40C156CD4EAD}">
      <dsp:nvSpPr>
        <dsp:cNvPr id="0" name=""/>
        <dsp:cNvSpPr/>
      </dsp:nvSpPr>
      <dsp:spPr>
        <a:xfrm>
          <a:off x="6234289" y="54896"/>
          <a:ext cx="1415897" cy="975553"/>
        </a:xfrm>
        <a:prstGeom prst="roundRect">
          <a:avLst/>
        </a:prstGeom>
        <a:blipFill>
          <a:blip xmlns:r="http://schemas.openxmlformats.org/officeDocument/2006/relationships"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2D6EA-5B8E-4089-94E3-72D3C95BC333}">
      <dsp:nvSpPr>
        <dsp:cNvPr id="0" name=""/>
        <dsp:cNvSpPr/>
      </dsp:nvSpPr>
      <dsp:spPr>
        <a:xfrm>
          <a:off x="6234289" y="1030449"/>
          <a:ext cx="1415897" cy="525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784" tIns="49784" rIns="49784" bIns="0" numCol="1" spcCol="1270" anchor="t" anchorCtr="0">
          <a:noAutofit/>
        </a:bodyPr>
        <a:lstStyle/>
        <a:p>
          <a:pPr marL="0" lvl="0" indent="0" algn="ctr" defTabSz="311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700" kern="1200">
              <a:latin typeface="Arial" panose="020B0604020202020204"/>
            </a:rPr>
            <a:t>Future Guidelines on cooperation under Article 69 AMLD 6</a:t>
          </a:r>
          <a:endParaRPr lang="en-GB" sz="700" kern="1200"/>
        </a:p>
      </dsp:txBody>
      <dsp:txXfrm>
        <a:off x="6234289" y="1030449"/>
        <a:ext cx="1415897" cy="52529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6EA521-274B-44F6-8450-371AAC377E1C}">
      <dsp:nvSpPr>
        <dsp:cNvPr id="0" name=""/>
        <dsp:cNvSpPr/>
      </dsp:nvSpPr>
      <dsp:spPr>
        <a:xfrm>
          <a:off x="0" y="286022"/>
          <a:ext cx="4288913" cy="478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496CE2-5ADD-4A29-BCB0-94B36B58F99E}">
      <dsp:nvSpPr>
        <dsp:cNvPr id="0" name=""/>
        <dsp:cNvSpPr/>
      </dsp:nvSpPr>
      <dsp:spPr>
        <a:xfrm>
          <a:off x="214445" y="5582"/>
          <a:ext cx="3002239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477" tIns="0" rIns="113477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EBA’s Lessons Learnt Report as a basis, as well as FATF current work</a:t>
          </a:r>
          <a:endParaRPr lang="en-GB" sz="1100" kern="1200" dirty="0"/>
        </a:p>
      </dsp:txBody>
      <dsp:txXfrm>
        <a:off x="241825" y="32962"/>
        <a:ext cx="2947479" cy="506120"/>
      </dsp:txXfrm>
    </dsp:sp>
    <dsp:sp modelId="{6A55CA22-254F-4DB9-B94F-DB0D3F1A6B3E}">
      <dsp:nvSpPr>
        <dsp:cNvPr id="0" name=""/>
        <dsp:cNvSpPr/>
      </dsp:nvSpPr>
      <dsp:spPr>
        <a:xfrm>
          <a:off x="0" y="1147863"/>
          <a:ext cx="4288913" cy="478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B4F9C4-A379-4FC7-B3E2-3195581F27F7}">
      <dsp:nvSpPr>
        <dsp:cNvPr id="0" name=""/>
        <dsp:cNvSpPr/>
      </dsp:nvSpPr>
      <dsp:spPr>
        <a:xfrm>
          <a:off x="214445" y="867422"/>
          <a:ext cx="3002239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477" tIns="0" rIns="113477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Problem prioritisation until Q1 2026</a:t>
          </a:r>
          <a:endParaRPr lang="en-GB" sz="1100" kern="1200" dirty="0"/>
        </a:p>
      </dsp:txBody>
      <dsp:txXfrm>
        <a:off x="241825" y="894802"/>
        <a:ext cx="2947479" cy="506120"/>
      </dsp:txXfrm>
    </dsp:sp>
    <dsp:sp modelId="{4635A40A-E5E7-4DA7-B86F-DAACA9C2384C}">
      <dsp:nvSpPr>
        <dsp:cNvPr id="0" name=""/>
        <dsp:cNvSpPr/>
      </dsp:nvSpPr>
      <dsp:spPr>
        <a:xfrm>
          <a:off x="0" y="2009703"/>
          <a:ext cx="4288913" cy="478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5D450B-C24E-4C7C-8073-1DDFCB9A3FF3}">
      <dsp:nvSpPr>
        <dsp:cNvPr id="0" name=""/>
        <dsp:cNvSpPr/>
      </dsp:nvSpPr>
      <dsp:spPr>
        <a:xfrm>
          <a:off x="214445" y="1729263"/>
          <a:ext cx="3002239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477" tIns="0" rIns="113477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Coordination with key stakeholders (NCAs, FIUs) in 2026</a:t>
          </a:r>
          <a:endParaRPr lang="en-GB" sz="1100" kern="1200" dirty="0"/>
        </a:p>
      </dsp:txBody>
      <dsp:txXfrm>
        <a:off x="241825" y="1756643"/>
        <a:ext cx="2947479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7123AA-7E50-4ECC-B1DA-A31BCFA90D38}">
      <dsp:nvSpPr>
        <dsp:cNvPr id="0" name=""/>
        <dsp:cNvSpPr/>
      </dsp:nvSpPr>
      <dsp:spPr>
        <a:xfrm>
          <a:off x="845695" y="-3923"/>
          <a:ext cx="3151369" cy="3151369"/>
        </a:xfrm>
        <a:prstGeom prst="circularArrow">
          <a:avLst>
            <a:gd name="adj1" fmla="val 5274"/>
            <a:gd name="adj2" fmla="val 312630"/>
            <a:gd name="adj3" fmla="val 14299904"/>
            <a:gd name="adj4" fmla="val 17085141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9B922D-C5C3-4036-ACB1-C17A0B5C7952}">
      <dsp:nvSpPr>
        <dsp:cNvPr id="0" name=""/>
        <dsp:cNvSpPr/>
      </dsp:nvSpPr>
      <dsp:spPr>
        <a:xfrm>
          <a:off x="1846775" y="915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Authorisation assessment</a:t>
          </a:r>
        </a:p>
      </dsp:txBody>
      <dsp:txXfrm>
        <a:off x="1874825" y="28965"/>
        <a:ext cx="1093109" cy="518504"/>
      </dsp:txXfrm>
    </dsp:sp>
    <dsp:sp modelId="{7EC8F98F-AC3A-4DB4-9840-E6EE6D9E502F}">
      <dsp:nvSpPr>
        <dsp:cNvPr id="0" name=""/>
        <dsp:cNvSpPr/>
      </dsp:nvSpPr>
      <dsp:spPr>
        <a:xfrm>
          <a:off x="2953942" y="640138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Suitability assessments</a:t>
          </a:r>
        </a:p>
      </dsp:txBody>
      <dsp:txXfrm>
        <a:off x="2981992" y="668188"/>
        <a:ext cx="1093109" cy="518504"/>
      </dsp:txXfrm>
    </dsp:sp>
    <dsp:sp modelId="{F5BC3594-CDE9-4EF1-9C80-ED2387F40F56}">
      <dsp:nvSpPr>
        <dsp:cNvPr id="0" name=""/>
        <dsp:cNvSpPr/>
      </dsp:nvSpPr>
      <dsp:spPr>
        <a:xfrm>
          <a:off x="2953942" y="1918584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Business model assessment</a:t>
          </a:r>
        </a:p>
      </dsp:txBody>
      <dsp:txXfrm>
        <a:off x="2981992" y="1946634"/>
        <a:ext cx="1093109" cy="518504"/>
      </dsp:txXfrm>
    </dsp:sp>
    <dsp:sp modelId="{207065DE-3117-4CDA-AB4D-84E0CC81297A}">
      <dsp:nvSpPr>
        <dsp:cNvPr id="0" name=""/>
        <dsp:cNvSpPr/>
      </dsp:nvSpPr>
      <dsp:spPr>
        <a:xfrm>
          <a:off x="1846775" y="2557807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Internal governance framework and arrangements </a:t>
          </a:r>
        </a:p>
      </dsp:txBody>
      <dsp:txXfrm>
        <a:off x="1874825" y="2585857"/>
        <a:ext cx="1093109" cy="518504"/>
      </dsp:txXfrm>
    </dsp:sp>
    <dsp:sp modelId="{6F24817C-CEB1-47AA-95FE-117799864E8D}">
      <dsp:nvSpPr>
        <dsp:cNvPr id="0" name=""/>
        <dsp:cNvSpPr/>
      </dsp:nvSpPr>
      <dsp:spPr>
        <a:xfrm>
          <a:off x="739608" y="1918584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Redemption plans</a:t>
          </a:r>
        </a:p>
      </dsp:txBody>
      <dsp:txXfrm>
        <a:off x="767658" y="1946634"/>
        <a:ext cx="1093109" cy="518504"/>
      </dsp:txXfrm>
    </dsp:sp>
    <dsp:sp modelId="{C8160D2A-AE19-4D30-AD42-2A0C9DD2EC41}">
      <dsp:nvSpPr>
        <dsp:cNvPr id="0" name=""/>
        <dsp:cNvSpPr/>
      </dsp:nvSpPr>
      <dsp:spPr>
        <a:xfrm>
          <a:off x="739608" y="640138"/>
          <a:ext cx="1149209" cy="57460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kern="1200"/>
            <a:t>Withdrawal of authorisation</a:t>
          </a:r>
        </a:p>
      </dsp:txBody>
      <dsp:txXfrm>
        <a:off x="767658" y="668188"/>
        <a:ext cx="1093109" cy="5185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7F3D99-A507-4362-B825-E2FD9FA003D3}">
      <dsp:nvSpPr>
        <dsp:cNvPr id="0" name=""/>
        <dsp:cNvSpPr/>
      </dsp:nvSpPr>
      <dsp:spPr>
        <a:xfrm rot="5400000">
          <a:off x="4238306" y="-1744483"/>
          <a:ext cx="941778" cy="4432184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CASPs will need to apply specific customer due diligence when carrying out transactions amounting to €1000 or more.</a:t>
          </a:r>
          <a:endParaRPr lang="en-GB" sz="1000" kern="12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Prohibit the provision and the custody of anonymous crypto-asset accounts or accounts allowing for the </a:t>
          </a:r>
          <a:r>
            <a:rPr lang="en-US" sz="1000" kern="1200" dirty="0" err="1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anonymisation</a:t>
          </a:r>
          <a:r>
            <a:rPr lang="en-US" sz="10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or the increased obfuscation of transactions by CASPs, including through anonymity-enhancing coins.</a:t>
          </a:r>
          <a:endParaRPr lang="en-GB" sz="1000" kern="12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493103" y="46694"/>
        <a:ext cx="4386210" cy="849830"/>
      </dsp:txXfrm>
    </dsp:sp>
    <dsp:sp modelId="{BBDD9F4C-C179-4334-A20E-5CB4AB0C9077}">
      <dsp:nvSpPr>
        <dsp:cNvPr id="0" name=""/>
        <dsp:cNvSpPr/>
      </dsp:nvSpPr>
      <dsp:spPr>
        <a:xfrm>
          <a:off x="0" y="154387"/>
          <a:ext cx="2493103" cy="634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i="0" kern="12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AMLR</a:t>
          </a:r>
          <a:endParaRPr lang="en-GB" sz="1000" kern="12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971" y="185358"/>
        <a:ext cx="2431161" cy="572498"/>
      </dsp:txXfrm>
    </dsp:sp>
    <dsp:sp modelId="{9100FE91-7358-48CB-AF37-279002788D1D}">
      <dsp:nvSpPr>
        <dsp:cNvPr id="0" name=""/>
        <dsp:cNvSpPr/>
      </dsp:nvSpPr>
      <dsp:spPr>
        <a:xfrm rot="5400000">
          <a:off x="4460023" y="-926818"/>
          <a:ext cx="507552" cy="4436517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CASPs should become familiar with the mechanisms that Member States will create to prevent the use of the financial system for ML/TF purposes in their respective jurisdictions of interest. </a:t>
          </a:r>
          <a:endParaRPr lang="en-GB" sz="1000" kern="1200" dirty="0">
            <a:solidFill>
              <a:schemeClr val="bg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495541" y="1062441"/>
        <a:ext cx="4411740" cy="457998"/>
      </dsp:txXfrm>
    </dsp:sp>
    <dsp:sp modelId="{305021E3-5752-4719-BD3B-65D1AA94A3BC}">
      <dsp:nvSpPr>
        <dsp:cNvPr id="0" name=""/>
        <dsp:cNvSpPr/>
      </dsp:nvSpPr>
      <dsp:spPr>
        <a:xfrm>
          <a:off x="0" y="974219"/>
          <a:ext cx="2495540" cy="634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i="0" kern="12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AMLD6</a:t>
          </a:r>
          <a:endParaRPr lang="en-GB" sz="1000" kern="12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971" y="1005190"/>
        <a:ext cx="2433598" cy="572498"/>
      </dsp:txXfrm>
    </dsp:sp>
    <dsp:sp modelId="{61FBDDC9-61D0-462E-AFF0-A7ADFFBBE164}">
      <dsp:nvSpPr>
        <dsp:cNvPr id="0" name=""/>
        <dsp:cNvSpPr/>
      </dsp:nvSpPr>
      <dsp:spPr>
        <a:xfrm rot="5400000">
          <a:off x="4460023" y="-260655"/>
          <a:ext cx="507552" cy="4436517"/>
        </a:xfrm>
        <a:prstGeom prst="round2Same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[To be explored in part 3 of this session]</a:t>
          </a:r>
        </a:p>
      </dsp:txBody>
      <dsp:txXfrm rot="-5400000">
        <a:off x="2495541" y="1728604"/>
        <a:ext cx="4411740" cy="457998"/>
      </dsp:txXfrm>
    </dsp:sp>
    <dsp:sp modelId="{CC3865E5-A182-4238-A0BB-4FFC936B945E}">
      <dsp:nvSpPr>
        <dsp:cNvPr id="0" name=""/>
        <dsp:cNvSpPr/>
      </dsp:nvSpPr>
      <dsp:spPr>
        <a:xfrm>
          <a:off x="0" y="1640382"/>
          <a:ext cx="2495540" cy="634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i="0" kern="12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AMLA R</a:t>
          </a:r>
          <a:endParaRPr lang="en-GB" sz="1000" kern="1200" dirty="0">
            <a:solidFill>
              <a:schemeClr val="tx2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971" y="1671353"/>
        <a:ext cx="2433598" cy="5724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D7F3D-AE8C-468F-A810-9A6232880CEF}">
      <dsp:nvSpPr>
        <dsp:cNvPr id="0" name=""/>
        <dsp:cNvSpPr/>
      </dsp:nvSpPr>
      <dsp:spPr>
        <a:xfrm>
          <a:off x="3625" y="717425"/>
          <a:ext cx="1725517" cy="118888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D1A4BC-848C-445F-9D2F-C2F77AD523A9}">
      <dsp:nvSpPr>
        <dsp:cNvPr id="0" name=""/>
        <dsp:cNvSpPr/>
      </dsp:nvSpPr>
      <dsp:spPr>
        <a:xfrm>
          <a:off x="3625" y="1906307"/>
          <a:ext cx="1725517" cy="640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1: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Certain crypto-asset businesses sought to </a:t>
          </a:r>
          <a:r>
            <a:rPr lang="en-US" sz="900" b="1" kern="1200"/>
            <a:t>evade national AML/CFT supervision</a:t>
          </a:r>
          <a:r>
            <a:rPr lang="en-US" sz="900" b="0" kern="1200"/>
            <a:t>, undermining the integrity of the EU financial system</a:t>
          </a:r>
          <a:endParaRPr lang="en-GB" sz="900" b="0" kern="1200" dirty="0"/>
        </a:p>
      </dsp:txBody>
      <dsp:txXfrm>
        <a:off x="3625" y="1906307"/>
        <a:ext cx="1725517" cy="640166"/>
      </dsp:txXfrm>
    </dsp:sp>
    <dsp:sp modelId="{22A94B8E-6B45-48F8-B76E-5D053B9FB8A6}">
      <dsp:nvSpPr>
        <dsp:cNvPr id="0" name=""/>
        <dsp:cNvSpPr/>
      </dsp:nvSpPr>
      <dsp:spPr>
        <a:xfrm>
          <a:off x="1901767" y="717425"/>
          <a:ext cx="1725517" cy="118888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B60BB-EAB3-46E1-BCB5-DFC97899D118}">
      <dsp:nvSpPr>
        <dsp:cNvPr id="0" name=""/>
        <dsp:cNvSpPr/>
      </dsp:nvSpPr>
      <dsp:spPr>
        <a:xfrm>
          <a:off x="1901767" y="1906307"/>
          <a:ext cx="1725517" cy="640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2: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These strategies create operational, structural, regulatory, and technological </a:t>
          </a:r>
          <a:r>
            <a:rPr lang="en-US" sz="900" b="1" u="none" kern="1200"/>
            <a:t>risks</a:t>
          </a:r>
          <a:endParaRPr lang="en-GB" sz="900" b="1" u="none" kern="1200" dirty="0"/>
        </a:p>
      </dsp:txBody>
      <dsp:txXfrm>
        <a:off x="1901767" y="1906307"/>
        <a:ext cx="1725517" cy="640166"/>
      </dsp:txXfrm>
    </dsp:sp>
    <dsp:sp modelId="{71283D4F-F388-4735-8BB1-BBE8199B3EF7}">
      <dsp:nvSpPr>
        <dsp:cNvPr id="0" name=""/>
        <dsp:cNvSpPr/>
      </dsp:nvSpPr>
      <dsp:spPr>
        <a:xfrm>
          <a:off x="3799908" y="717425"/>
          <a:ext cx="1725517" cy="1188881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4C9AE3-98A0-4AE3-9470-80260E9C56CF}">
      <dsp:nvSpPr>
        <dsp:cNvPr id="0" name=""/>
        <dsp:cNvSpPr/>
      </dsp:nvSpPr>
      <dsp:spPr>
        <a:xfrm>
          <a:off x="3799908" y="1906307"/>
          <a:ext cx="1725517" cy="640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3: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The new </a:t>
          </a:r>
          <a:r>
            <a:rPr lang="en-US" sz="900" b="1" kern="1200"/>
            <a:t>framework introduces safeguards </a:t>
          </a:r>
          <a:r>
            <a:rPr lang="en-US" sz="900" b="0" kern="1200"/>
            <a:t>to address the identified risks…</a:t>
          </a:r>
          <a:endParaRPr lang="en-GB" sz="900" b="0" kern="1200" dirty="0"/>
        </a:p>
      </dsp:txBody>
      <dsp:txXfrm>
        <a:off x="3799908" y="1906307"/>
        <a:ext cx="1725517" cy="640166"/>
      </dsp:txXfrm>
    </dsp:sp>
    <dsp:sp modelId="{D6B0703C-5980-4764-98D3-CD2750C25107}">
      <dsp:nvSpPr>
        <dsp:cNvPr id="0" name=""/>
        <dsp:cNvSpPr/>
      </dsp:nvSpPr>
      <dsp:spPr>
        <a:xfrm>
          <a:off x="5698049" y="717425"/>
          <a:ext cx="1725517" cy="1188881"/>
        </a:xfrm>
        <a:prstGeom prst="round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A1F97A-0EA0-400F-8121-9D97EEEA8538}">
      <dsp:nvSpPr>
        <dsp:cNvPr id="0" name=""/>
        <dsp:cNvSpPr/>
      </dsp:nvSpPr>
      <dsp:spPr>
        <a:xfrm>
          <a:off x="5698049" y="1906307"/>
          <a:ext cx="1725517" cy="6401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4: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/>
            <a:t>…competent authorities should pay attention to specific ML/TF factors to ensure the</a:t>
          </a:r>
          <a:r>
            <a:rPr lang="en-US" sz="900" b="1" kern="1200"/>
            <a:t> effective implementation of the new framework</a:t>
          </a:r>
          <a:endParaRPr lang="en-GB" sz="900" b="1" kern="1200" dirty="0"/>
        </a:p>
      </dsp:txBody>
      <dsp:txXfrm>
        <a:off x="5698049" y="1906307"/>
        <a:ext cx="1725517" cy="6401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D7F3D-AE8C-468F-A810-9A6232880CEF}">
      <dsp:nvSpPr>
        <dsp:cNvPr id="0" name=""/>
        <dsp:cNvSpPr/>
      </dsp:nvSpPr>
      <dsp:spPr>
        <a:xfrm>
          <a:off x="1235" y="191431"/>
          <a:ext cx="1766910" cy="121740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D1A4BC-848C-445F-9D2F-C2F77AD523A9}">
      <dsp:nvSpPr>
        <dsp:cNvPr id="0" name=""/>
        <dsp:cNvSpPr/>
      </dsp:nvSpPr>
      <dsp:spPr>
        <a:xfrm>
          <a:off x="1235" y="1408832"/>
          <a:ext cx="1766910" cy="655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1: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Certain crypto-asset businesses sought to </a:t>
          </a:r>
          <a:r>
            <a:rPr lang="en-US" sz="900" b="1" kern="1200" dirty="0"/>
            <a:t>evade national AML/CFT supervision</a:t>
          </a:r>
          <a:r>
            <a:rPr lang="en-US" sz="900" b="0" kern="1200" dirty="0"/>
            <a:t>, undermining the integrity of the EU financial system</a:t>
          </a:r>
          <a:endParaRPr lang="en-GB" sz="900" b="0" kern="1200" dirty="0"/>
        </a:p>
      </dsp:txBody>
      <dsp:txXfrm>
        <a:off x="1235" y="1408832"/>
        <a:ext cx="1766910" cy="6555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A94B8E-6B45-48F8-B76E-5D053B9FB8A6}">
      <dsp:nvSpPr>
        <dsp:cNvPr id="0" name=""/>
        <dsp:cNvSpPr/>
      </dsp:nvSpPr>
      <dsp:spPr>
        <a:xfrm>
          <a:off x="1201" y="360803"/>
          <a:ext cx="1719069" cy="118443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B60BB-EAB3-46E1-BCB5-DFC97899D118}">
      <dsp:nvSpPr>
        <dsp:cNvPr id="0" name=""/>
        <dsp:cNvSpPr/>
      </dsp:nvSpPr>
      <dsp:spPr>
        <a:xfrm>
          <a:off x="1201" y="1545242"/>
          <a:ext cx="1719069" cy="637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2: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These strategies create operational, structural, regulatory, and technological </a:t>
          </a:r>
          <a:r>
            <a:rPr lang="en-US" sz="900" b="1" u="none" kern="1200" dirty="0"/>
            <a:t>risks</a:t>
          </a:r>
          <a:endParaRPr lang="en-GB" sz="900" b="1" u="none" kern="1200" dirty="0"/>
        </a:p>
      </dsp:txBody>
      <dsp:txXfrm>
        <a:off x="1201" y="1545242"/>
        <a:ext cx="1719069" cy="6377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283D4F-F388-4735-8BB1-BBE8199B3EF7}">
      <dsp:nvSpPr>
        <dsp:cNvPr id="0" name=""/>
        <dsp:cNvSpPr/>
      </dsp:nvSpPr>
      <dsp:spPr>
        <a:xfrm>
          <a:off x="1201" y="324799"/>
          <a:ext cx="1719069" cy="118443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4C9AE3-98A0-4AE3-9470-80260E9C56CF}">
      <dsp:nvSpPr>
        <dsp:cNvPr id="0" name=""/>
        <dsp:cNvSpPr/>
      </dsp:nvSpPr>
      <dsp:spPr>
        <a:xfrm>
          <a:off x="1201" y="1509238"/>
          <a:ext cx="1719069" cy="6377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3: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The new </a:t>
          </a:r>
          <a:r>
            <a:rPr lang="en-US" sz="900" b="1" kern="1200" dirty="0"/>
            <a:t>framework introduces safeguards </a:t>
          </a:r>
          <a:r>
            <a:rPr lang="en-US" sz="900" b="0" kern="1200" dirty="0"/>
            <a:t>to address the identified risks…</a:t>
          </a:r>
          <a:endParaRPr lang="en-GB" sz="900" b="0" kern="1200" dirty="0"/>
        </a:p>
      </dsp:txBody>
      <dsp:txXfrm>
        <a:off x="1201" y="1509238"/>
        <a:ext cx="1719069" cy="6377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0703C-5980-4764-98D3-CD2750C25107}">
      <dsp:nvSpPr>
        <dsp:cNvPr id="0" name=""/>
        <dsp:cNvSpPr/>
      </dsp:nvSpPr>
      <dsp:spPr>
        <a:xfrm>
          <a:off x="1285" y="355886"/>
          <a:ext cx="1838818" cy="126694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3000" b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A1F97A-0EA0-400F-8121-9D97EEEA8538}">
      <dsp:nvSpPr>
        <dsp:cNvPr id="0" name=""/>
        <dsp:cNvSpPr/>
      </dsp:nvSpPr>
      <dsp:spPr>
        <a:xfrm>
          <a:off x="1285" y="1622832"/>
          <a:ext cx="1838818" cy="6822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0" numCol="1" spcCol="1270" anchor="t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39D89"/>
              </a:solidFill>
              <a:latin typeface="Aptos" panose="02110004020202020204"/>
              <a:ea typeface="+mn-ea"/>
              <a:cs typeface="+mn-cs"/>
            </a:rPr>
            <a:t>Key Finding 4: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b="0" kern="1200" dirty="0"/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kern="1200" dirty="0"/>
            <a:t>…competent authorities should pay attention to specific ML/TF factors to ensure the</a:t>
          </a:r>
          <a:r>
            <a:rPr lang="en-US" sz="900" b="1" kern="1200" dirty="0"/>
            <a:t> effective implementation of the new framework</a:t>
          </a:r>
          <a:endParaRPr lang="en-GB" sz="900" b="1" kern="1200" dirty="0"/>
        </a:p>
      </dsp:txBody>
      <dsp:txXfrm>
        <a:off x="1285" y="1622832"/>
        <a:ext cx="1838818" cy="6822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BF5612-9794-47CC-A5DB-6F1AC2DB04A1}">
      <dsp:nvSpPr>
        <dsp:cNvPr id="0" name=""/>
        <dsp:cNvSpPr/>
      </dsp:nvSpPr>
      <dsp:spPr>
        <a:xfrm>
          <a:off x="1127125" y="0"/>
          <a:ext cx="1631950" cy="163195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ESMA</a:t>
          </a:r>
          <a:r>
            <a:rPr lang="en-US" sz="1000" kern="1200" dirty="0"/>
            <a:t> (European Securities and Markets Authority)</a:t>
          </a:r>
          <a:endParaRPr lang="en-GB" sz="1000" kern="1200" dirty="0"/>
        </a:p>
      </dsp:txBody>
      <dsp:txXfrm>
        <a:off x="1535113" y="815975"/>
        <a:ext cx="815975" cy="815975"/>
      </dsp:txXfrm>
    </dsp:sp>
    <dsp:sp modelId="{6E7325FD-BC39-4354-96CA-AC09CA2F6406}">
      <dsp:nvSpPr>
        <dsp:cNvPr id="0" name=""/>
        <dsp:cNvSpPr/>
      </dsp:nvSpPr>
      <dsp:spPr>
        <a:xfrm>
          <a:off x="311150" y="1631950"/>
          <a:ext cx="1631950" cy="163195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000" b="1" kern="1200"/>
            <a:t>National Competent Authorities ( </a:t>
          </a:r>
          <a:r>
            <a:rPr lang="en-IE" sz="1000" kern="1200"/>
            <a:t>and </a:t>
          </a:r>
          <a:r>
            <a:rPr lang="en-IE" sz="1000" b="1" u="sng" kern="1200"/>
            <a:t>FIUs)</a:t>
          </a:r>
          <a:endParaRPr lang="en-GB" sz="1000" b="1" u="sng" kern="1200" dirty="0"/>
        </a:p>
      </dsp:txBody>
      <dsp:txXfrm>
        <a:off x="719138" y="2447925"/>
        <a:ext cx="815975" cy="815975"/>
      </dsp:txXfrm>
    </dsp:sp>
    <dsp:sp modelId="{A56682A1-3D52-4D82-98A3-B6AC351802B7}">
      <dsp:nvSpPr>
        <dsp:cNvPr id="0" name=""/>
        <dsp:cNvSpPr/>
      </dsp:nvSpPr>
      <dsp:spPr>
        <a:xfrm rot="10800000">
          <a:off x="1127125" y="1631950"/>
          <a:ext cx="1631950" cy="163195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b="1" kern="1200"/>
            <a:t>AMLA</a:t>
          </a:r>
          <a:endParaRPr lang="en-GB" sz="1000" b="1" kern="1200" dirty="0"/>
        </a:p>
      </dsp:txBody>
      <dsp:txXfrm rot="10800000">
        <a:off x="1535112" y="1631950"/>
        <a:ext cx="815975" cy="815975"/>
      </dsp:txXfrm>
    </dsp:sp>
    <dsp:sp modelId="{A3D32291-258A-482C-A174-4ECFD4CBD0D3}">
      <dsp:nvSpPr>
        <dsp:cNvPr id="0" name=""/>
        <dsp:cNvSpPr/>
      </dsp:nvSpPr>
      <dsp:spPr>
        <a:xfrm>
          <a:off x="1943100" y="1631950"/>
          <a:ext cx="1631950" cy="163195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/>
            <a:t>EBA</a:t>
          </a:r>
          <a:r>
            <a:rPr lang="en-GB" sz="1000" kern="1200"/>
            <a:t> (European Banking Authority)</a:t>
          </a:r>
          <a:endParaRPr lang="en-GB" sz="1000" kern="1200" dirty="0"/>
        </a:p>
      </dsp:txBody>
      <dsp:txXfrm>
        <a:off x="2351088" y="2447925"/>
        <a:ext cx="815975" cy="8159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75D2B-FC19-FB42-A875-AB44E3425BA0}" type="datetimeFigureOut">
              <a:rPr lang="en-DE" smtClean="0"/>
              <a:t>11/11/2025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F0E1D-251A-924A-87B1-334C502EC22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78163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96F35-5DC5-7C33-CE17-268A40526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FEF97-11CA-DA7B-D45F-E975930F61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80708D-F385-1B62-2922-F8EA3B663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A2CAC-9557-E3C7-B308-8A74151750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2E7F3-2854-5B40-84BD-7C1D6E3868AD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5779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346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476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7121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642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F0E1D-251A-924A-87B1-334C502EC227}" type="slidenum">
              <a:rPr lang="en-DE" smtClean="0"/>
              <a:t>4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23434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6CEAD-A4DE-16B8-086F-2C82F8A5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CEBE4E-4A38-3A50-22AA-78B2ABAF6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452A0-1FC1-9E47-A8AE-BB9EFB3B78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2F926-1EE3-BC52-0E5F-4967A9E3B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2E7F3-2854-5B40-84BD-7C1D6E3868AD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8980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6CEAD-A4DE-16B8-086F-2C82F8A54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CEBE4E-4A38-3A50-22AA-78B2ABAF61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452A0-1FC1-9E47-A8AE-BB9EFB3B78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2F926-1EE3-BC52-0E5F-4967A9E3B2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2E7F3-2854-5B40-84BD-7C1D6E3868AD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2060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608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827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698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2E8E-9C42-40A9-871E-9C60D914D8C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451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0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3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13" cy="6117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6919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7366EC-889F-AE65-47B1-090B8BFA4CFB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8FE0A0-51F3-0753-B4D4-04A9726A35F7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48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lef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14" y="273844"/>
            <a:ext cx="2274041" cy="691356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B49644-97F1-FCD1-A3A1-23C98759B02F}"/>
              </a:ext>
            </a:extLst>
          </p:cNvPr>
          <p:cNvCxnSpPr>
            <a:cxnSpLocks/>
          </p:cNvCxnSpPr>
          <p:nvPr userDrawn="1"/>
        </p:nvCxnSpPr>
        <p:spPr>
          <a:xfrm>
            <a:off x="2787836" y="273844"/>
            <a:ext cx="0" cy="37700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11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6047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006047" y="3750686"/>
            <a:ext cx="270162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680C882-8970-A2AC-9EED-715ACAB8D49C}"/>
              </a:ext>
            </a:extLst>
          </p:cNvPr>
          <p:cNvGrpSpPr/>
          <p:nvPr userDrawn="1"/>
        </p:nvGrpSpPr>
        <p:grpSpPr>
          <a:xfrm>
            <a:off x="2787836" y="1099594"/>
            <a:ext cx="3182690" cy="2772532"/>
            <a:chOff x="2787836" y="273844"/>
            <a:chExt cx="3182690" cy="377006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7FA921-75DB-EC4A-71CE-D0752651759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8783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05FAC6-AF7D-8CB2-4329-C33E787EA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7052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12D7AF55-635A-A043-F854-AEE48958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4" y="273844"/>
            <a:ext cx="8565114" cy="691356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2667F17-A549-782C-4E41-2184C7AF90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Picture Placeholder 8">
            <a:extLst>
              <a:ext uri="{FF2B5EF4-FFF2-40B4-BE49-F238E27FC236}">
                <a16:creationId xmlns:a16="http://schemas.microsoft.com/office/drawing/2014/main" id="{3B08080E-8179-AAF4-0C4C-62098B1828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07008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9FFF4CF-C4B1-AD67-C8F5-997575A18814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207008" y="3750686"/>
            <a:ext cx="2701626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7266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3" y="976313"/>
            <a:ext cx="8565115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21381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A6A41AB-BAC6-BB4E-F004-F4CF37E18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708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51E84C-B369-CAFC-F144-FBF2D1FAB7C6}"/>
              </a:ext>
            </a:extLst>
          </p:cNvPr>
          <p:cNvCxnSpPr/>
          <p:nvPr userDrawn="1"/>
        </p:nvCxnSpPr>
        <p:spPr>
          <a:xfrm>
            <a:off x="4637979" y="1588018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21A9D0-B61D-8321-2917-24ACA11EAF46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1" y="3750687"/>
            <a:ext cx="408724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862DD92-3E1A-BE59-01CE-69B65B29BE8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812552" y="3750687"/>
            <a:ext cx="4096073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632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5833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3x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A968C09-D3B2-4C35-A43B-7F5287F7D8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650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7573AD-C5C7-CFA4-5487-716EC36045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56606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6CCC657-1EB3-3306-A29F-997FB66F77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4562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711463-E8C1-4101-170B-D41361D43531}"/>
              </a:ext>
            </a:extLst>
          </p:cNvPr>
          <p:cNvCxnSpPr>
            <a:cxnSpLocks/>
          </p:cNvCxnSpPr>
          <p:nvPr userDrawn="1"/>
        </p:nvCxnSpPr>
        <p:spPr>
          <a:xfrm>
            <a:off x="628650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95B6E2-5F62-F5E0-CECA-D07971E48197}"/>
              </a:ext>
            </a:extLst>
          </p:cNvPr>
          <p:cNvCxnSpPr>
            <a:cxnSpLocks/>
          </p:cNvCxnSpPr>
          <p:nvPr userDrawn="1"/>
        </p:nvCxnSpPr>
        <p:spPr>
          <a:xfrm>
            <a:off x="628650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0074AF-C14D-9A25-41B4-81359C5E0C87}"/>
              </a:ext>
            </a:extLst>
          </p:cNvPr>
          <p:cNvCxnSpPr>
            <a:cxnSpLocks/>
          </p:cNvCxnSpPr>
          <p:nvPr userDrawn="1"/>
        </p:nvCxnSpPr>
        <p:spPr>
          <a:xfrm>
            <a:off x="3457091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AFD4D0B-A7EF-AE82-1F49-524EB00B52A1}"/>
              </a:ext>
            </a:extLst>
          </p:cNvPr>
          <p:cNvCxnSpPr>
            <a:cxnSpLocks/>
          </p:cNvCxnSpPr>
          <p:nvPr userDrawn="1"/>
        </p:nvCxnSpPr>
        <p:spPr>
          <a:xfrm>
            <a:off x="3457091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D38B16-CC10-519A-38CF-D473A14ED7DB}"/>
              </a:ext>
            </a:extLst>
          </p:cNvPr>
          <p:cNvCxnSpPr>
            <a:cxnSpLocks/>
          </p:cNvCxnSpPr>
          <p:nvPr userDrawn="1"/>
        </p:nvCxnSpPr>
        <p:spPr>
          <a:xfrm>
            <a:off x="6270033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88C3DD3-7D7A-2B8A-5A0E-6A9E2A201370}"/>
              </a:ext>
            </a:extLst>
          </p:cNvPr>
          <p:cNvCxnSpPr>
            <a:cxnSpLocks/>
          </p:cNvCxnSpPr>
          <p:nvPr userDrawn="1"/>
        </p:nvCxnSpPr>
        <p:spPr>
          <a:xfrm>
            <a:off x="6270033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094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eba text 2 columns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8A5682B-94B3-B237-F23A-353397EEA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783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eba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88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2 columns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876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9538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88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ext 2 columns no title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255C4DF9-CF09-A7C7-57DA-4C389F70DF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66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231"/>
          <a:stretch/>
        </p:blipFill>
        <p:spPr>
          <a:xfrm rot="10800000">
            <a:off x="-1" y="3753293"/>
            <a:ext cx="9144000" cy="13902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E416DE-60EB-55F1-20A0-5DCF34D787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701"/>
          <a:stretch/>
        </p:blipFill>
        <p:spPr>
          <a:xfrm>
            <a:off x="-1" y="3"/>
            <a:ext cx="9144000" cy="2420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62B7A2-0959-160F-E655-3A70F73349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4595" y="1122"/>
            <a:ext cx="2764465" cy="51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12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27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Year</a:t>
            </a:r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Month</a:t>
            </a:r>
            <a:endParaRPr lang="en-US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Day</a:t>
            </a:r>
            <a:endParaRPr lang="en-US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</a:t>
            </a:r>
            <a:endParaRPr lang="en-US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08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MELINE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Year</a:t>
            </a:r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Month</a:t>
            </a:r>
            <a:endParaRPr lang="en-US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Day</a:t>
            </a:r>
            <a:endParaRPr lang="en-US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88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22096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3539AE-E470-6AE7-DAC2-009614AC3FCB}"/>
              </a:ext>
            </a:extLst>
          </p:cNvPr>
          <p:cNvSpPr/>
          <p:nvPr userDrawn="1"/>
        </p:nvSpPr>
        <p:spPr>
          <a:xfrm>
            <a:off x="4427622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17CC5B9-A542-261D-B8D5-069FC50DBA62}"/>
              </a:ext>
            </a:extLst>
          </p:cNvPr>
          <p:cNvSpPr/>
          <p:nvPr userDrawn="1"/>
        </p:nvSpPr>
        <p:spPr>
          <a:xfrm>
            <a:off x="6533149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0AAFF2-9527-2B38-8B17-3223893F151B}"/>
              </a:ext>
            </a:extLst>
          </p:cNvPr>
          <p:cNvSpPr txBox="1">
            <a:spLocks/>
          </p:cNvSpPr>
          <p:nvPr userDrawn="1"/>
        </p:nvSpPr>
        <p:spPr>
          <a:xfrm>
            <a:off x="2431864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5885DA2-4BA6-0AD5-7C68-7C1D38DBA3B6}"/>
              </a:ext>
            </a:extLst>
          </p:cNvPr>
          <p:cNvSpPr txBox="1">
            <a:spLocks/>
          </p:cNvSpPr>
          <p:nvPr userDrawn="1"/>
        </p:nvSpPr>
        <p:spPr>
          <a:xfrm>
            <a:off x="4484020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61AD6CB-7084-B7D3-441A-8507B6B35761}"/>
              </a:ext>
            </a:extLst>
          </p:cNvPr>
          <p:cNvSpPr txBox="1">
            <a:spLocks/>
          </p:cNvSpPr>
          <p:nvPr userDrawn="1"/>
        </p:nvSpPr>
        <p:spPr>
          <a:xfrm>
            <a:off x="6536176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2A8183B-39D6-72AC-64E1-32C118E93929}"/>
              </a:ext>
            </a:extLst>
          </p:cNvPr>
          <p:cNvSpPr txBox="1">
            <a:spLocks/>
          </p:cNvSpPr>
          <p:nvPr userDrawn="1"/>
        </p:nvSpPr>
        <p:spPr>
          <a:xfrm>
            <a:off x="2431864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6BDC648-E673-4C48-B9F7-F6B605CA10E3}"/>
              </a:ext>
            </a:extLst>
          </p:cNvPr>
          <p:cNvSpPr txBox="1">
            <a:spLocks/>
          </p:cNvSpPr>
          <p:nvPr userDrawn="1"/>
        </p:nvSpPr>
        <p:spPr>
          <a:xfrm>
            <a:off x="4484020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8B3A3B1-7E42-DA8A-1E11-C6EF2DA337B3}"/>
              </a:ext>
            </a:extLst>
          </p:cNvPr>
          <p:cNvSpPr txBox="1">
            <a:spLocks/>
          </p:cNvSpPr>
          <p:nvPr userDrawn="1"/>
        </p:nvSpPr>
        <p:spPr>
          <a:xfrm>
            <a:off x="6536176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A02B2B7-E176-DF4E-5B63-8A9F89733204}"/>
              </a:ext>
            </a:extLst>
          </p:cNvPr>
          <p:cNvCxnSpPr/>
          <p:nvPr userDrawn="1"/>
        </p:nvCxnSpPr>
        <p:spPr>
          <a:xfrm>
            <a:off x="2237875" y="2069432"/>
            <a:ext cx="6586545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511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B93C2D-EC8A-649D-6CD6-5AD20683F173}"/>
              </a:ext>
            </a:extLst>
          </p:cNvPr>
          <p:cNvSpPr/>
          <p:nvPr userDrawn="1"/>
        </p:nvSpPr>
        <p:spPr>
          <a:xfrm>
            <a:off x="0" y="1141749"/>
            <a:ext cx="9144000" cy="30274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2780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34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344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871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8E22B0-5D65-CF20-39C3-5E8E34553A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0BD0B22-951F-FB84-93E9-66087943CE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95FADC0-8516-E4BB-207B-1C265A8A26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1375" t="50437" r="18753" b="33730"/>
          <a:stretch/>
        </p:blipFill>
        <p:spPr>
          <a:xfrm rot="10800000">
            <a:off x="4936067" y="-1"/>
            <a:ext cx="4198740" cy="51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4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ba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A6A665F-3A3C-72EA-B6C1-8624C273F4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19E6EC4-4D4E-6175-49FB-D99ED8C2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96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1 NO TEXTU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44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B528E-D401-FDE7-D7A9-62C3102CF3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759E3AB-BB3E-6A4D-E359-CD1D03136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87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0DAC1BD-B370-2E45-E487-1CEF856DA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386E261-3B27-016C-52E6-FB683FEA28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91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 NO TEXT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903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6595F3-5F86-C9C6-8A53-48EC1B352E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12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A38D9F5-4540-BF7D-80F6-40BA45E55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22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 NO TEX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051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7B90F4C-5CCC-CAA8-1FD6-D19BDF681E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69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4AAE557-B158-714A-69C7-2152990FCB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2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873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 NO TEX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72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5FE9910-0D63-DB45-7515-EBD911C04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724359" y="562497"/>
            <a:ext cx="4002661" cy="346782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7DCB4F-CA84-6A2C-ADEB-3E48F2FCEF8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12C5EC-3B99-A933-662D-48B19DC4D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47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A21BE1-1BB4-2D73-6394-E160B812922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A9D3C6C8-08A0-A3A4-5898-196CD2E1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9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5D70C7-7F90-2DBF-0DFB-D21BD48C91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5744816" cy="51435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F38CF5-6400-8FF8-02AC-53C8F85ED66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7AAEE0-3632-4CE9-B6A6-C2DEA0447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980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21FE2D-2076-1FC9-9A4C-8053DE5322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BF35B-FE5E-6740-3954-2BD3C996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073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OWN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3D95FC3B-56A4-5378-DA7C-ED6E73DE7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744816" cy="514349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310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8C3F6AD-A3FA-FE21-FCF9-C60B5C8D36E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2E26E3-7F83-CBE1-B53D-8E4B61C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817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AM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118B6D0-407E-B122-7622-6AF084D14B8B}"/>
              </a:ext>
            </a:extLst>
          </p:cNvPr>
          <p:cNvSpPr/>
          <p:nvPr userDrawn="1"/>
        </p:nvSpPr>
        <p:spPr>
          <a:xfrm>
            <a:off x="4356913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0F6A9C-763F-0DC4-4964-01F9345C4535}"/>
              </a:ext>
            </a:extLst>
          </p:cNvPr>
          <p:cNvSpPr/>
          <p:nvPr userDrawn="1"/>
        </p:nvSpPr>
        <p:spPr>
          <a:xfrm>
            <a:off x="6430748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3E879B-90FB-7E06-604A-D6EE336B702F}"/>
              </a:ext>
            </a:extLst>
          </p:cNvPr>
          <p:cNvSpPr/>
          <p:nvPr userDrawn="1"/>
        </p:nvSpPr>
        <p:spPr>
          <a:xfrm>
            <a:off x="2301007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B64D54-29A0-D380-3D52-0386389D76FA}"/>
              </a:ext>
            </a:extLst>
          </p:cNvPr>
          <p:cNvSpPr/>
          <p:nvPr userDrawn="1"/>
        </p:nvSpPr>
        <p:spPr>
          <a:xfrm>
            <a:off x="4356913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3A4B6F-9869-B16C-F3EF-13CA78991B8B}"/>
              </a:ext>
            </a:extLst>
          </p:cNvPr>
          <p:cNvSpPr/>
          <p:nvPr userDrawn="1"/>
        </p:nvSpPr>
        <p:spPr>
          <a:xfrm>
            <a:off x="6430748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01007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56913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0748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4A5CBC5-2F32-E2F5-4FBB-F31B8EC252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95031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2AD180F9-F99B-4898-8F8A-8CBE150580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60314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A459FDB1-0D3E-AFF0-0C8E-A42EFD4FC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433480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525044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3E255A6-ECFD-0C0B-9474-0A52C0C70C9E}"/>
              </a:ext>
            </a:extLst>
          </p:cNvPr>
          <p:cNvSpPr/>
          <p:nvPr userDrawn="1"/>
        </p:nvSpPr>
        <p:spPr>
          <a:xfrm>
            <a:off x="4356913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8E9BD0-6847-2D41-BC29-1216477DC9BA}"/>
              </a:ext>
            </a:extLst>
          </p:cNvPr>
          <p:cNvSpPr/>
          <p:nvPr userDrawn="1"/>
        </p:nvSpPr>
        <p:spPr>
          <a:xfrm>
            <a:off x="6430748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7D91F-5A9C-F6B0-A130-00F094B3C30D}"/>
              </a:ext>
            </a:extLst>
          </p:cNvPr>
          <p:cNvSpPr/>
          <p:nvPr userDrawn="1"/>
        </p:nvSpPr>
        <p:spPr>
          <a:xfrm>
            <a:off x="2301007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60314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3480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514742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5090061" y="1562577"/>
            <a:ext cx="4053938" cy="35809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390707-8647-0850-B33D-DCC67A81D4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2F6E5-11EA-8797-AA17-D594B34A0C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-3"/>
            <a:ext cx="3021106" cy="277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129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A807BF-BA6E-B950-8CCB-8B74FD881EF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01332280"/>
              </p:ext>
            </p:extLst>
          </p:nvPr>
        </p:nvGraphicFramePr>
        <p:xfrm>
          <a:off x="541388" y="1869777"/>
          <a:ext cx="2759603" cy="1913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9603">
                  <a:extLst>
                    <a:ext uri="{9D8B030D-6E8A-4147-A177-3AD203B41FA5}">
                      <a16:colId xmlns:a16="http://schemas.microsoft.com/office/drawing/2014/main" val="4190969106"/>
                    </a:ext>
                  </a:extLst>
                </a:gridCol>
              </a:tblGrid>
              <a:tr h="853523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Bef>
                          <a:spcPts val="1000"/>
                        </a:spcBef>
                      </a:pP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</a:t>
                      </a: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24-27, Tour </a:t>
                      </a: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Europlaza</a:t>
                      </a:r>
                      <a:endParaRPr lang="fr-FR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Avenue André </a:t>
                      </a: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Prothin</a:t>
                      </a:r>
                      <a:endParaRPr lang="fr-FR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92400 Courbevoie, France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175460"/>
                  </a:ext>
                </a:extLst>
              </a:tr>
              <a:tr h="6024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lang="en-US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Tel:  +33 1 86 52 70 00</a:t>
                      </a:r>
                      <a:endParaRPr lang="en-GB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E-mail: </a:t>
                      </a:r>
                      <a:r>
                        <a:rPr lang="en-US" sz="1400" b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info@eba.europa.eu</a:t>
                      </a:r>
                      <a:endParaRPr lang="en-GB" sz="1400" b="0">
                        <a:solidFill>
                          <a:srgbClr val="000000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0469975"/>
                  </a:ext>
                </a:extLst>
              </a:tr>
              <a:tr h="4579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https://</a:t>
                      </a:r>
                      <a:r>
                        <a:rPr lang="en-US" sz="1400" b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eba.europa.eu</a:t>
                      </a: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</a:t>
                      </a:r>
                      <a:endParaRPr lang="en-GB" sz="1400" b="0">
                        <a:solidFill>
                          <a:srgbClr val="FFFFFF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499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55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8B7941C-5FA9-E333-3CE5-85184F358376}"/>
              </a:ext>
            </a:extLst>
          </p:cNvPr>
          <p:cNvSpPr/>
          <p:nvPr userDrawn="1"/>
        </p:nvSpPr>
        <p:spPr>
          <a:xfrm>
            <a:off x="162732" y="4440264"/>
            <a:ext cx="2193010" cy="604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E5A98D-D24E-E9DE-9CAF-2D417FE1D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269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204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8A411-EEF6-6D5E-063C-F4A055B68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567" y="900010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140B77-ED1D-16F1-73D2-57AA9C4123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15567" y="344301"/>
            <a:ext cx="2057400" cy="273844"/>
          </a:xfrm>
        </p:spPr>
        <p:txBody>
          <a:bodyPr/>
          <a:lstStyle>
            <a:lvl1pPr algn="l">
              <a:defRPr/>
            </a:lvl1pPr>
          </a:lstStyle>
          <a:p>
            <a:fld id="{60CF5437-E3B5-5147-A7A5-38A9C54DE9DC}" type="slidenum">
              <a:rPr lang="en-IT" smtClean="0"/>
              <a:pPr/>
              <a:t>‹#›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41362361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8A411-EEF6-6D5E-063C-F4A055B68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567" y="900010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140B77-ED1D-16F1-73D2-57AA9C4123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15567" y="344301"/>
            <a:ext cx="2057400" cy="273844"/>
          </a:xfrm>
        </p:spPr>
        <p:txBody>
          <a:bodyPr/>
          <a:lstStyle>
            <a:lvl1pPr algn="l">
              <a:defRPr/>
            </a:lvl1pPr>
          </a:lstStyle>
          <a:p>
            <a:fld id="{60CF5437-E3B5-5147-A7A5-38A9C54DE9DC}" type="slidenum">
              <a:rPr lang="en-IT" smtClean="0"/>
              <a:pPr/>
              <a:t>‹#›</a:t>
            </a:fld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86858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93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5258606-6A4B-34EA-F1F1-E4B5F00D28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05" t="69520" r="32066" b="20005"/>
          <a:stretch/>
        </p:blipFill>
        <p:spPr>
          <a:xfrm rot="10800000">
            <a:off x="1745604" y="2937164"/>
            <a:ext cx="7398396" cy="2206334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3968B01-4DE3-6247-A111-59F5D45042CC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A3E3F628-B75D-E6A8-34B3-56C1717C2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E074DA-3C8C-A034-5773-41F5CEFE3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673219"/>
          </a:xfrm>
        </p:spPr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745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ba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8E6143-B769-6FDF-81BE-B03D16B05650}"/>
              </a:ext>
            </a:extLst>
          </p:cNvPr>
          <p:cNvSpPr/>
          <p:nvPr userDrawn="1"/>
        </p:nvSpPr>
        <p:spPr>
          <a:xfrm>
            <a:off x="5190015" y="1604075"/>
            <a:ext cx="3324387" cy="22550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4" y="976313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79641" y="1370013"/>
            <a:ext cx="2743200" cy="27432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6946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 3ximage/graph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17A636-0683-F5B9-ED62-B1A31CF1B4D6}"/>
              </a:ext>
            </a:extLst>
          </p:cNvPr>
          <p:cNvSpPr/>
          <p:nvPr userDrawn="1"/>
        </p:nvSpPr>
        <p:spPr>
          <a:xfrm>
            <a:off x="0" y="1672936"/>
            <a:ext cx="9144000" cy="24962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21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7646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BA6A832-4E05-422E-BF07-95C66A89A1C3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B63F928-749F-DA20-1DF8-1D21C1E2291E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515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513" y="965200"/>
            <a:ext cx="8565127" cy="2673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0572" y="464927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1241" y="464927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fld id="{1067E634-D3D1-7145-91AA-5226C1C7AE2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DB9A9D-8BE9-B36C-A65E-57A5A84D7AE4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8AF6783C-D985-7A59-D775-73987A7BE9F7}"/>
              </a:ext>
            </a:extLst>
          </p:cNvPr>
          <p:cNvPicPr>
            <a:picLocks noChangeAspect="1"/>
          </p:cNvPicPr>
          <p:nvPr userDrawn="1"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8CBDF9-9374-02DC-3692-1DE4B290C2A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112553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EBA Regular Use</a:t>
            </a:r>
          </a:p>
        </p:txBody>
      </p:sp>
    </p:spTree>
    <p:extLst>
      <p:ext uri="{BB962C8B-B14F-4D97-AF65-F5344CB8AC3E}">
        <p14:creationId xmlns:p14="http://schemas.microsoft.com/office/powerpoint/2010/main" val="1653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85" r:id="rId3"/>
    <p:sldLayoutId id="2147483703" r:id="rId4"/>
    <p:sldLayoutId id="2147483684" r:id="rId5"/>
    <p:sldLayoutId id="2147483662" r:id="rId6"/>
    <p:sldLayoutId id="2147483674" r:id="rId7"/>
    <p:sldLayoutId id="2147483714" r:id="rId8"/>
    <p:sldLayoutId id="2147483716" r:id="rId9"/>
    <p:sldLayoutId id="2147483717" r:id="rId10"/>
    <p:sldLayoutId id="2147483718" r:id="rId11"/>
    <p:sldLayoutId id="2147483691" r:id="rId12"/>
    <p:sldLayoutId id="2147483715" r:id="rId13"/>
    <p:sldLayoutId id="2147483686" r:id="rId14"/>
    <p:sldLayoutId id="2147483689" r:id="rId15"/>
    <p:sldLayoutId id="2147483687" r:id="rId16"/>
    <p:sldLayoutId id="2147483679" r:id="rId17"/>
    <p:sldLayoutId id="2147483664" r:id="rId18"/>
    <p:sldLayoutId id="2147483688" r:id="rId19"/>
    <p:sldLayoutId id="2147483690" r:id="rId20"/>
    <p:sldLayoutId id="2147483719" r:id="rId21"/>
    <p:sldLayoutId id="2147483704" r:id="rId22"/>
    <p:sldLayoutId id="2147483683" r:id="rId23"/>
    <p:sldLayoutId id="2147483673" r:id="rId24"/>
    <p:sldLayoutId id="2147483705" r:id="rId25"/>
    <p:sldLayoutId id="2147483680" r:id="rId26"/>
    <p:sldLayoutId id="2147483706" r:id="rId27"/>
    <p:sldLayoutId id="2147483708" r:id="rId28"/>
    <p:sldLayoutId id="2147483710" r:id="rId29"/>
    <p:sldLayoutId id="2147483695" r:id="rId30"/>
    <p:sldLayoutId id="2147483676" r:id="rId31"/>
    <p:sldLayoutId id="2147483712" r:id="rId32"/>
    <p:sldLayoutId id="2147483675" r:id="rId33"/>
    <p:sldLayoutId id="2147483696" r:id="rId34"/>
    <p:sldLayoutId id="2147483711" r:id="rId35"/>
    <p:sldLayoutId id="2147483697" r:id="rId36"/>
    <p:sldLayoutId id="2147483677" r:id="rId37"/>
    <p:sldLayoutId id="2147483713" r:id="rId38"/>
    <p:sldLayoutId id="2147483698" r:id="rId39"/>
    <p:sldLayoutId id="2147483681" r:id="rId40"/>
    <p:sldLayoutId id="2147483699" r:id="rId41"/>
    <p:sldLayoutId id="2147483682" r:id="rId42"/>
    <p:sldLayoutId id="2147483700" r:id="rId43"/>
    <p:sldLayoutId id="2147483678" r:id="rId44"/>
    <p:sldLayoutId id="2147483701" r:id="rId45"/>
    <p:sldLayoutId id="2147483693" r:id="rId46"/>
    <p:sldLayoutId id="2147483694" r:id="rId47"/>
    <p:sldLayoutId id="2147483702" r:id="rId48"/>
    <p:sldLayoutId id="2147483692" r:id="rId49"/>
    <p:sldLayoutId id="2147483666" r:id="rId50"/>
    <p:sldLayoutId id="2147483720" r:id="rId5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4000"/>
        </a:lnSpc>
        <a:spcBef>
          <a:spcPts val="750"/>
        </a:spcBef>
        <a:buClr>
          <a:schemeClr val="tx2"/>
        </a:buClr>
        <a:buFont typeface="Wingdings" pitchFamily="2" charset="2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CFCF1BC-6E81-56F7-A3F8-FE1B9EEB2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5547" y="825624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 err="1"/>
              <a:t>Secod</a:t>
            </a:r>
            <a:r>
              <a:rPr lang="en-GB" dirty="0"/>
              <a:t>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T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22D299-984B-33FF-8B2C-857FDA216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25747" y="299575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03399"/>
                </a:solidFill>
              </a:defRPr>
            </a:lvl1pPr>
          </a:lstStyle>
          <a:p>
            <a:fld id="{60CF5437-E3B5-5147-A7A5-38A9C54DE9DC}" type="slidenum">
              <a:rPr lang="en-IT" smtClean="0"/>
              <a:pPr/>
              <a:t>‹#›</a:t>
            </a:fld>
            <a:endParaRPr lang="en-I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082C6D-1B54-5B09-90B2-DC77A56B6FE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47625" y="47626"/>
            <a:ext cx="844154" cy="138499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900">
                <a:solidFill>
                  <a:srgbClr val="000000"/>
                </a:solidFill>
                <a:latin typeface="Aptos" panose="020B0004020202020204" pitchFamily="34" charset="0"/>
              </a:rPr>
              <a:t>EBA Regular Use</a:t>
            </a:r>
          </a:p>
        </p:txBody>
      </p:sp>
    </p:spTree>
    <p:extLst>
      <p:ext uri="{BB962C8B-B14F-4D97-AF65-F5344CB8AC3E}">
        <p14:creationId xmlns:p14="http://schemas.microsoft.com/office/powerpoint/2010/main" val="1068926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003399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rgbClr val="003399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rgbClr val="003399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003399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003399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003399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ba.europa.eu/sites/default/files/2025-10/6a64efb9-98e9-4e90-a5c5-2704a8ca8ef9/Report%20on%20tackling%20ML%20TF%20risks%20in%20crypto-asset%20services%20through%20supervision.pdf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1.png"/><Relationship Id="rId5" Type="http://schemas.openxmlformats.org/officeDocument/2006/relationships/hyperlink" Target="https://www.eba.europa.eu/sites/default/files/2024-12/25bb6d67-4bd1-4e54-805c-269d9657e7fb/Preventing%20ML%20TF%20in%20the%20EU%27s%20crypto%20assets%20sector.pdf" TargetMode="External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10.xml"/><Relationship Id="rId7" Type="http://schemas.openxmlformats.org/officeDocument/2006/relationships/hyperlink" Target="https://www.eba.europa.eu/activities/single-rulebook/regulatory-activities/anti-money-laundering-and-countering-financing-terrorism/guidelines-cooperation-and-information-exchange-between-prudential-supervisors-amlcft-supervisors" TargetMode="Externa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la.europa.eu/resources/news-articles/amla-expects-high-standards-against-financial-crime-crypto-sector_en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6.pn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a.europa.eu/regulation-and-policy/anti-money-laundering-and-countering-financing-terrorism/guidelines-risk-based-supervision-second-revision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www.amla.europa.eu/index_en" TargetMode="Externa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7F8C993-13D9-D242-F125-A736EDFF4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829078"/>
              </p:ext>
            </p:extLst>
          </p:nvPr>
        </p:nvGraphicFramePr>
        <p:xfrm>
          <a:off x="591169" y="1985908"/>
          <a:ext cx="5783873" cy="2098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3873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1101256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en-US" sz="2400" b="0" i="0" kern="120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Session 5 - Anti-money laundering and countering the financing of terrorism (AML/CFT) rules applicable to crypto assets</a:t>
                      </a:r>
                      <a:endParaRPr lang="en-DE" sz="2400" b="0" i="0" kern="120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  <a:tr h="65515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Raphaelle Stremsdoerfer, EBA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Joana Neto, AMLA</a:t>
                      </a:r>
                    </a:p>
                  </a:txBody>
                  <a:tcPr marT="144000"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312278"/>
                  </a:ext>
                </a:extLst>
              </a:tr>
            </a:tbl>
          </a:graphicData>
        </a:graphic>
      </p:graphicFrame>
      <p:pic>
        <p:nvPicPr>
          <p:cNvPr id="1028" name="Picture 4" descr="A new look for a new chapter at AMLA | AMLA - The EU Anti-Money ...">
            <a:extLst>
              <a:ext uri="{FF2B5EF4-FFF2-40B4-BE49-F238E27FC236}">
                <a16:creationId xmlns:a16="http://schemas.microsoft.com/office/drawing/2014/main" id="{2A908E6C-73C2-1135-14F1-D3AA139879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" t="8644" r="4299" b="10107"/>
          <a:stretch/>
        </p:blipFill>
        <p:spPr bwMode="auto">
          <a:xfrm>
            <a:off x="2559868" y="693213"/>
            <a:ext cx="1893078" cy="73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557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D218D89F-7DF5-FCED-8E34-381148B6F7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00" t="955" r="967" b="388"/>
          <a:stretch>
            <a:fillRect/>
          </a:stretch>
        </p:blipFill>
        <p:spPr>
          <a:xfrm>
            <a:off x="633100" y="1203379"/>
            <a:ext cx="1913367" cy="27367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51D7105-4A32-72BE-82AF-793098CA46BF}"/>
              </a:ext>
            </a:extLst>
          </p:cNvPr>
          <p:cNvSpPr txBox="1"/>
          <p:nvPr/>
        </p:nvSpPr>
        <p:spPr>
          <a:xfrm>
            <a:off x="2756364" y="1795578"/>
            <a:ext cx="457239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 dirty="0"/>
              <a:t>The EBA’s </a:t>
            </a:r>
            <a:r>
              <a:rPr lang="en-US" sz="1200" i="1" dirty="0"/>
              <a:t>former</a:t>
            </a:r>
            <a:r>
              <a:rPr lang="en-US" sz="1200" dirty="0"/>
              <a:t> AML/CFT Unit has been collecting information on crypto-related activities across the EU </a:t>
            </a:r>
            <a:r>
              <a:rPr lang="en-US" sz="1200" b="1" dirty="0"/>
              <a:t>since 2018</a:t>
            </a:r>
            <a:r>
              <a:rPr lang="en-US" sz="1200" dirty="0"/>
              <a:t>.</a:t>
            </a:r>
          </a:p>
          <a:p>
            <a:pPr marL="285750" indent="-28575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 dirty="0"/>
              <a:t>Its work covers both </a:t>
            </a:r>
            <a:r>
              <a:rPr lang="en-US" sz="1200" b="1" dirty="0"/>
              <a:t>Crypto-Asset Service Providers </a:t>
            </a:r>
            <a:r>
              <a:rPr lang="en-US" sz="1200" dirty="0"/>
              <a:t>(CASPs) and </a:t>
            </a:r>
            <a:r>
              <a:rPr lang="en-US" sz="1200" b="1" dirty="0"/>
              <a:t>issuers of e-money tokens </a:t>
            </a:r>
            <a:r>
              <a:rPr lang="en-US" sz="1200" dirty="0"/>
              <a:t>(EMTs) and </a:t>
            </a:r>
            <a:r>
              <a:rPr lang="en-US" sz="1200" b="1" dirty="0"/>
              <a:t>asset-referenced tokens </a:t>
            </a:r>
            <a:r>
              <a:rPr lang="en-US" sz="1200" dirty="0"/>
              <a:t>(ARTs).</a:t>
            </a:r>
          </a:p>
          <a:p>
            <a:pPr marL="285750" indent="-28575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1200" dirty="0"/>
              <a:t>Extensive findings were gathered both </a:t>
            </a:r>
            <a:r>
              <a:rPr lang="en-US" sz="1200" b="1" dirty="0"/>
              <a:t>before</a:t>
            </a:r>
            <a:r>
              <a:rPr lang="en-US" sz="1200" dirty="0"/>
              <a:t> and </a:t>
            </a:r>
            <a:r>
              <a:rPr lang="en-US" sz="1200" b="1" dirty="0"/>
              <a:t>after</a:t>
            </a:r>
            <a:r>
              <a:rPr lang="en-US" sz="1200" dirty="0"/>
              <a:t> the introduction of </a:t>
            </a:r>
            <a:r>
              <a:rPr lang="en-US" sz="1200" dirty="0" err="1"/>
              <a:t>MiCA</a:t>
            </a:r>
            <a:r>
              <a:rPr lang="en-US" sz="1200" dirty="0"/>
              <a:t> and the enhanced EU AML/CFT framework, providing valuable insights into evolving risks and supervisory challenges to date.</a:t>
            </a:r>
            <a:endParaRPr lang="en-GB" sz="1200" dirty="0"/>
          </a:p>
        </p:txBody>
      </p:sp>
      <p:pic>
        <p:nvPicPr>
          <p:cNvPr id="17" name="Picture 16">
            <a:hlinkClick r:id="rId5"/>
            <a:extLst>
              <a:ext uri="{FF2B5EF4-FFF2-40B4-BE49-F238E27FC236}">
                <a16:creationId xmlns:a16="http://schemas.microsoft.com/office/drawing/2014/main" id="{9B449ED8-1354-F031-35B0-17AF600D5E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9699" y="173510"/>
            <a:ext cx="1077620" cy="1492649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7909622-4D8C-DE07-80EE-369A4CFABF14}"/>
              </a:ext>
            </a:extLst>
          </p:cNvPr>
          <p:cNvCxnSpPr>
            <a:stCxn id="17" idx="2"/>
          </p:cNvCxnSpPr>
          <p:nvPr/>
        </p:nvCxnSpPr>
        <p:spPr>
          <a:xfrm>
            <a:off x="8208509" y="1666159"/>
            <a:ext cx="0" cy="3871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BD89337-CC30-6DA6-DDAF-27192526B8DF}"/>
              </a:ext>
            </a:extLst>
          </p:cNvPr>
          <p:cNvSpPr txBox="1"/>
          <p:nvPr/>
        </p:nvSpPr>
        <p:spPr>
          <a:xfrm>
            <a:off x="7538658" y="2053308"/>
            <a:ext cx="1339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900" i="1" dirty="0"/>
              <a:t>For more information about crypto in the EU from a financial crime perspective.</a:t>
            </a:r>
            <a:endParaRPr lang="en-GB" sz="900" i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1D75DA-180E-4BDA-4AF3-BA646676C4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3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E50C24A-4A5F-F6C7-A045-4AB192C8C7D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14264905"/>
              </p:ext>
            </p:extLst>
          </p:nvPr>
        </p:nvGraphicFramePr>
        <p:xfrm>
          <a:off x="858403" y="987574"/>
          <a:ext cx="7427193" cy="326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6D10EAAA-F6EA-9513-79F3-43AE3F5054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6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E50C24A-4A5F-F6C7-A045-4AB192C8C7D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46394159"/>
              </p:ext>
            </p:extLst>
          </p:nvPr>
        </p:nvGraphicFramePr>
        <p:xfrm>
          <a:off x="810495" y="1491630"/>
          <a:ext cx="1769381" cy="2255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43099A-BAA9-2608-6741-96971D53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4953" y="1491630"/>
            <a:ext cx="4968552" cy="2359592"/>
          </a:xfrm>
          <a:ln>
            <a:solidFill>
              <a:schemeClr val="tx2"/>
            </a:solidFill>
            <a:prstDash val="sysDash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32500" lnSpcReduction="20000"/>
          </a:bodyPr>
          <a:lstStyle/>
          <a:p>
            <a:pPr marL="341550" indent="-342900" algn="just">
              <a:spcAft>
                <a:spcPts val="600"/>
              </a:spcAft>
              <a:buAutoNum type="arabicPeriod"/>
            </a:pPr>
            <a:endParaRPr lang="en-US" sz="3000" dirty="0"/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Entities operating without regulatory approval</a:t>
            </a:r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‘Forum shopping’</a:t>
            </a:r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Exploitation of the reverse solicitation exemption</a:t>
            </a:r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Weaknesses in AML/CFT compliance and risk management</a:t>
            </a:r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Unclear beneficial ownership and governance structures</a:t>
            </a:r>
          </a:p>
          <a:p>
            <a:pPr marL="809625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3000" dirty="0"/>
              <a:t>Multi-entity arrangements with high-risk entities</a:t>
            </a:r>
          </a:p>
          <a:p>
            <a:pPr marL="684450" lvl="1" indent="-342900" algn="just">
              <a:spcAft>
                <a:spcPts val="600"/>
              </a:spcAft>
              <a:buAutoNum type="arabicPeriod"/>
            </a:pP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EDC6C-2BC1-E23D-5AA5-A103AAE160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28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43099A-BAA9-2608-6741-96971D53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4953" y="1073087"/>
            <a:ext cx="4968552" cy="2997326"/>
          </a:xfrm>
          <a:noFill/>
          <a:ln w="19050">
            <a:solidFill>
              <a:schemeClr val="tx2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900" b="1" dirty="0" err="1"/>
              <a:t>Unauthorised</a:t>
            </a:r>
            <a:r>
              <a:rPr lang="en-US" sz="900" b="1" dirty="0"/>
              <a:t> Entities: </a:t>
            </a:r>
            <a:r>
              <a:rPr lang="en-US" sz="900" dirty="0"/>
              <a:t>Entities operating without regulatory approval evade AML/CFT obligations, create unfair competition, and undermine market trust in the EU financial system.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900" b="1" dirty="0"/>
              <a:t>Forum Shopping and Regulatory Arbitrage: </a:t>
            </a:r>
            <a:r>
              <a:rPr lang="en-US" sz="900" dirty="0"/>
              <a:t>Firms exploit differences in national supervision to establish operations perceived to have weaker AML/CFT controls, sustaining regulatory arbitrage, particularly until </a:t>
            </a:r>
            <a:r>
              <a:rPr lang="en-US" sz="900" dirty="0" err="1"/>
              <a:t>MiCA’s</a:t>
            </a:r>
            <a:r>
              <a:rPr lang="en-US" sz="900" dirty="0"/>
              <a:t> full application.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900" b="1" dirty="0"/>
              <a:t>Reverse Solicitation Loophole: </a:t>
            </a:r>
            <a:r>
              <a:rPr lang="en-US" sz="900" dirty="0"/>
              <a:t>There is a risk that third-country CASPs could exploit the reverse solicitation exemption to enter the EU market without proper </a:t>
            </a:r>
            <a:r>
              <a:rPr lang="en-US" sz="900" dirty="0" err="1"/>
              <a:t>authorisation</a:t>
            </a:r>
            <a:r>
              <a:rPr lang="en-US" sz="900" dirty="0"/>
              <a:t>, potentially bypassing AML/CFT safeguards, increasing exposure to ML/TF, and undermining the integrity of the EU financial system.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900" b="1" dirty="0"/>
              <a:t>Weak AML/CFT Frameworks and Controls: </a:t>
            </a:r>
            <a:r>
              <a:rPr lang="en-US" sz="900" dirty="0"/>
              <a:t>Inadequate AML/CFT systems and controls increase exposure to illicit activity and sanctions breaches.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900" b="1" dirty="0"/>
              <a:t>Inadequate Outsourcing and Group Structures: </a:t>
            </a:r>
            <a:r>
              <a:rPr lang="en-US" sz="900" dirty="0"/>
              <a:t>Reliance on non-EU entities for AML/CFT functions creates accountability gaps, reducing supervisory oversight and compliance effectiveness.</a:t>
            </a:r>
            <a:endParaRPr lang="en-GB" sz="900" dirty="0"/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99E5987A-E170-01E6-8628-4B5AA270F81D}"/>
              </a:ext>
            </a:extLst>
          </p:cNvPr>
          <p:cNvGraphicFramePr>
            <a:graphicFrameLocks/>
          </p:cNvGraphicFramePr>
          <p:nvPr/>
        </p:nvGraphicFramePr>
        <p:xfrm>
          <a:off x="810495" y="1347614"/>
          <a:ext cx="1721473" cy="2543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E87D448-CA6A-AF7A-728D-38576E4B05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49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BC6F1FD-C3F1-0580-E3FD-17A37E5F52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9512" y="4757208"/>
            <a:ext cx="630983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BE"/>
            </a:defPPr>
            <a:lvl1pPr marL="0" algn="r" defTabSz="914400" rtl="0" eaLnBrk="1" latinLnBrk="0" hangingPunct="1"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BE" dirty="0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43099A-BAA9-2608-6741-96971D53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4953" y="1923678"/>
            <a:ext cx="4968552" cy="1872208"/>
          </a:xfrm>
          <a:noFill/>
          <a:ln w="19050">
            <a:solidFill>
              <a:schemeClr val="tx2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684450" lvl="1" indent="-342900" algn="just">
              <a:spcAft>
                <a:spcPts val="600"/>
              </a:spcAft>
              <a:buAutoNum type="arabicPeriod"/>
            </a:pPr>
            <a:endParaRPr lang="en-US" sz="900" dirty="0"/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An EU-wide </a:t>
            </a:r>
            <a:r>
              <a:rPr lang="en-US" sz="1000" dirty="0" err="1"/>
              <a:t>authorisation</a:t>
            </a:r>
            <a:r>
              <a:rPr lang="en-US" sz="1000" dirty="0"/>
              <a:t> and passporting regime with enhanced supervisory powers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Integration into AML/CFT framework and enhanced AML/CFT obligations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Heightened transparency, governance and beneficial ownership requirements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Supervisory cooperation and public transparency</a:t>
            </a:r>
          </a:p>
          <a:p>
            <a:pPr marL="341550" indent="-342900" algn="just">
              <a:spcAft>
                <a:spcPts val="600"/>
              </a:spcAft>
              <a:buClr>
                <a:schemeClr val="accent2"/>
              </a:buClr>
              <a:buAutoNum type="arabicPeriod"/>
            </a:pPr>
            <a:endParaRPr lang="en-GB" sz="900" dirty="0"/>
          </a:p>
        </p:txBody>
      </p:sp>
      <p:graphicFrame>
        <p:nvGraphicFramePr>
          <p:cNvPr id="4" name="Content Placeholder 4">
            <a:extLst>
              <a:ext uri="{FF2B5EF4-FFF2-40B4-BE49-F238E27FC236}">
                <a16:creationId xmlns:a16="http://schemas.microsoft.com/office/drawing/2014/main" id="{B0D611D8-02E3-B415-5A23-A9FC1716465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810495" y="1383618"/>
          <a:ext cx="1721473" cy="2471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F80A70B5-A47A-9BBB-3173-A42119F645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95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were the key risks and challenges identified?</a:t>
            </a:r>
            <a:endParaRPr lang="en-GB" dirty="0"/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043099A-BAA9-2608-6741-96971D53D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0572" y="965200"/>
            <a:ext cx="6048068" cy="3170739"/>
          </a:xfrm>
          <a:noFill/>
          <a:ln w="19050">
            <a:solidFill>
              <a:schemeClr val="tx2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Definition of exit strategies for </a:t>
            </a:r>
            <a:r>
              <a:rPr lang="en-US" sz="1000" dirty="0" err="1"/>
              <a:t>unauthorised</a:t>
            </a:r>
            <a:r>
              <a:rPr lang="en-US" sz="1000" dirty="0"/>
              <a:t> CASPs post-grandfathering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Monitoring the perimeter for </a:t>
            </a:r>
            <a:r>
              <a:rPr lang="en-US" sz="1000" dirty="0" err="1"/>
              <a:t>unauthorised</a:t>
            </a:r>
            <a:r>
              <a:rPr lang="en-US" sz="1000" dirty="0"/>
              <a:t> activities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Ensuring the adequate application of the </a:t>
            </a:r>
            <a:r>
              <a:rPr lang="en-US" sz="1000" dirty="0" err="1"/>
              <a:t>MiCA</a:t>
            </a:r>
            <a:r>
              <a:rPr lang="en-US" sz="1000" dirty="0"/>
              <a:t> </a:t>
            </a:r>
            <a:r>
              <a:rPr lang="en-US" sz="1000" dirty="0" err="1"/>
              <a:t>authorisation</a:t>
            </a:r>
            <a:r>
              <a:rPr lang="en-US" sz="1000" dirty="0"/>
              <a:t> procedure on entities with legacy AML/CFT issues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Keeping abreast of developments in controls and ML/TF risks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Overseeing changes in ownership structure and entity (in)dependency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Ensuring adequate and timely reassessment of fitness and propriety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Monitoring linked entities in AML/CFT supervision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Focusing on effective cooperation and information-sharing among authorities</a:t>
            </a:r>
          </a:p>
          <a:p>
            <a:pPr marL="341550" indent="-342900" algn="just">
              <a:lnSpc>
                <a:spcPct val="100000"/>
              </a:lnSpc>
              <a:spcAft>
                <a:spcPts val="600"/>
              </a:spcAft>
              <a:buClr>
                <a:schemeClr val="accent2"/>
              </a:buClr>
              <a:buAutoNum type="arabicPeriod"/>
            </a:pPr>
            <a:r>
              <a:rPr lang="en-US" sz="1000" dirty="0"/>
              <a:t>Ensuring the effectiveness of the Central Contact Point role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41096687-4434-6CFA-5CFC-4916358ED4E4}"/>
              </a:ext>
            </a:extLst>
          </p:cNvPr>
          <p:cNvGraphicFramePr>
            <a:graphicFrameLocks/>
          </p:cNvGraphicFramePr>
          <p:nvPr/>
        </p:nvGraphicFramePr>
        <p:xfrm>
          <a:off x="750536" y="1402557"/>
          <a:ext cx="1841389" cy="2660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4AAFD0DB-B138-3342-28A1-4CB74E9701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9889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066E9-0C80-B719-A26E-F92B6A823D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649788"/>
            <a:ext cx="2057400" cy="273050"/>
          </a:xfrm>
        </p:spPr>
        <p:txBody>
          <a:bodyPr/>
          <a:lstStyle/>
          <a:p>
            <a:fld id="{7F7992D7-3639-F149-BDDB-0721A26327F4}" type="slidenum">
              <a:rPr lang="en-US" smtClean="0"/>
              <a:t>16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06E22-23F1-4601-BA64-4C04382883E7}"/>
              </a:ext>
            </a:extLst>
          </p:cNvPr>
          <p:cNvSpPr txBox="1"/>
          <p:nvPr/>
        </p:nvSpPr>
        <p:spPr>
          <a:xfrm>
            <a:off x="2894689" y="1786920"/>
            <a:ext cx="33546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 III</a:t>
            </a:r>
          </a:p>
          <a:p>
            <a:pPr algn="ctr"/>
            <a:endParaRPr lang="en-GB" sz="2400" dirty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key priorities</a:t>
            </a:r>
            <a:endParaRPr lang="en-GB" sz="2400" dirty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E39E26-4895-D4D9-AC2E-AC08B267B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44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The EU-wide approach to crypto-assets businesses</a:t>
            </a:r>
            <a:endParaRPr lang="en-GB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50962B2-F44B-ED6E-8928-DB859AA88EA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94431898"/>
              </p:ext>
            </p:extLst>
          </p:nvPr>
        </p:nvGraphicFramePr>
        <p:xfrm>
          <a:off x="2810746" y="800254"/>
          <a:ext cx="3886200" cy="326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ABB6FEB-484D-611B-9196-496C86D5EC0C}"/>
              </a:ext>
            </a:extLst>
          </p:cNvPr>
          <p:cNvCxnSpPr/>
          <p:nvPr/>
        </p:nvCxnSpPr>
        <p:spPr>
          <a:xfrm flipH="1">
            <a:off x="2521598" y="2816478"/>
            <a:ext cx="18002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343692F2-D50A-1E1C-9F67-9DE05A4D6A8C}"/>
              </a:ext>
            </a:extLst>
          </p:cNvPr>
          <p:cNvSpPr/>
          <p:nvPr/>
        </p:nvSpPr>
        <p:spPr>
          <a:xfrm>
            <a:off x="810495" y="1085031"/>
            <a:ext cx="1647699" cy="2974119"/>
          </a:xfrm>
          <a:prstGeom prst="rect">
            <a:avLst/>
          </a:prstGeom>
          <a:noFill/>
          <a:ln w="28575" cap="flat" cmpd="sng" algn="ctr">
            <a:solidFill>
              <a:schemeClr val="accent3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r>
              <a:rPr lang="en-IE" sz="1400" dirty="0"/>
              <a:t>How?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AML/CFT Policy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Potential AML/CFT Direct Supervision of certain CASPs or issuers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AML/CFT Indirect Supervision*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Financial Intelligence Units (FIUs)</a:t>
            </a:r>
          </a:p>
          <a:p>
            <a:endParaRPr lang="en-IE" sz="1200" dirty="0">
              <a:solidFill>
                <a:schemeClr val="tx1"/>
              </a:solidFill>
            </a:endParaRPr>
          </a:p>
          <a:p>
            <a:pPr algn="ctr"/>
            <a:r>
              <a:rPr lang="en-IE" sz="1400" dirty="0"/>
              <a:t>What? ALL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CASPs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Issuers of EMTs</a:t>
            </a:r>
          </a:p>
          <a:p>
            <a:r>
              <a:rPr lang="en-IE" sz="1100" dirty="0">
                <a:solidFill>
                  <a:schemeClr val="tx1"/>
                </a:solidFill>
              </a:rPr>
              <a:t>- Issuers of ARTs</a:t>
            </a:r>
            <a:endParaRPr lang="en-GB" sz="11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1B295F-A054-F4CB-9BA2-46CE23C7A1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4344" y="4539029"/>
            <a:ext cx="1273109" cy="492816"/>
          </a:xfrm>
          <a:prstGeom prst="rect">
            <a:avLst/>
          </a:prstGeom>
        </p:spPr>
      </p:pic>
      <p:sp>
        <p:nvSpPr>
          <p:cNvPr id="5" name="Right Brace 4">
            <a:extLst>
              <a:ext uri="{FF2B5EF4-FFF2-40B4-BE49-F238E27FC236}">
                <a16:creationId xmlns:a16="http://schemas.microsoft.com/office/drawing/2014/main" id="{AF55FE4F-38EE-FB80-257E-6AD5081ED56A}"/>
              </a:ext>
            </a:extLst>
          </p:cNvPr>
          <p:cNvSpPr/>
          <p:nvPr/>
        </p:nvSpPr>
        <p:spPr>
          <a:xfrm>
            <a:off x="6373096" y="779526"/>
            <a:ext cx="647700" cy="3470303"/>
          </a:xfrm>
          <a:prstGeom prst="rightBrac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7715F9-9166-5479-2774-46D8E0FA571E}"/>
              </a:ext>
            </a:extLst>
          </p:cNvPr>
          <p:cNvSpPr txBox="1"/>
          <p:nvPr/>
        </p:nvSpPr>
        <p:spPr>
          <a:xfrm>
            <a:off x="6986094" y="2222289"/>
            <a:ext cx="185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1400" dirty="0"/>
              <a:t>Anti-financial Crime responsibilities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394390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5920B-4D7A-94AC-EE2F-354EA7D96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Cooperation of all the authorities concerned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3AA9C1-D062-81A5-D15A-DBF52E90F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18</a:t>
            </a:fld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DAEF508-AD86-1252-9DBB-B79FACE4FF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24368" y="1129255"/>
            <a:ext cx="2853745" cy="2884990"/>
          </a:xfrm>
          <a:prstGeom prst="rect">
            <a:avLst/>
          </a:prstGeom>
        </p:spPr>
      </p:pic>
      <p:pic>
        <p:nvPicPr>
          <p:cNvPr id="9" name="Picture 2" descr="Collaboration and Cooperation: Working with Others Toward Mutual Goals ...">
            <a:extLst>
              <a:ext uri="{FF2B5EF4-FFF2-40B4-BE49-F238E27FC236}">
                <a16:creationId xmlns:a16="http://schemas.microsoft.com/office/drawing/2014/main" id="{8A1ED963-C594-5213-19F1-60C86F5DE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854" y="2184366"/>
            <a:ext cx="2248807" cy="162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BA4DC52-CB58-3329-9BF4-3064D0DCDB84}"/>
              </a:ext>
            </a:extLst>
          </p:cNvPr>
          <p:cNvSpPr txBox="1"/>
          <p:nvPr/>
        </p:nvSpPr>
        <p:spPr>
          <a:xfrm>
            <a:off x="687104" y="1128507"/>
            <a:ext cx="3548309" cy="89255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chemeClr val="tx2"/>
            </a:solidFill>
            <a:prstDash val="sysDash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Calibri" panose="020F0502020204030204" pitchFamily="34" charset="0"/>
              </a:rPr>
              <a:t>Article 94(5) (b)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Calibri" panose="020F0502020204030204" pitchFamily="34" charset="0"/>
              </a:rPr>
              <a:t>MiCAR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Calibri" panose="020F0502020204030204" pitchFamily="34" charset="0"/>
              </a:rPr>
              <a:t> when exercising their powers under MICAR, competent authorities should collaborate with AML/CFT competent authorities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Arial" panose="020B0604020202020204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C65EE9-C3D5-CED9-F414-4643A821B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42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5E66D-D4A1-BBFF-EC63-C188C5479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BD0E52B6-C5ED-DD64-1A3E-52ABC1A993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502938"/>
              </p:ext>
            </p:extLst>
          </p:nvPr>
        </p:nvGraphicFramePr>
        <p:xfrm>
          <a:off x="744855" y="961106"/>
          <a:ext cx="7654290" cy="1610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35061C7-089C-8377-E045-AD260DB6447A}"/>
              </a:ext>
            </a:extLst>
          </p:cNvPr>
          <p:cNvSpPr txBox="1"/>
          <p:nvPr/>
        </p:nvSpPr>
        <p:spPr>
          <a:xfrm>
            <a:off x="744855" y="2748435"/>
            <a:ext cx="7654290" cy="461665"/>
          </a:xfrm>
          <a:prstGeom prst="rect">
            <a:avLst/>
          </a:pr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n-US" sz="1200">
                <a:solidFill>
                  <a:srgbClr val="0070C0"/>
                </a:solidFill>
                <a:latin typeface="Calibri"/>
                <a:ea typeface="Calibri"/>
                <a:cs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EBA Guidelines on cooperation and information exchange between prudential supervisors, AML/CFT supervisors and financial intelligence units</a:t>
            </a:r>
            <a:endParaRPr lang="en-US" sz="120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8A453DD-B6F4-9327-B8EF-DC804ED7034E}"/>
              </a:ext>
            </a:extLst>
          </p:cNvPr>
          <p:cNvSpPr/>
          <p:nvPr/>
        </p:nvSpPr>
        <p:spPr>
          <a:xfrm>
            <a:off x="744855" y="3271747"/>
            <a:ext cx="7654290" cy="910647"/>
          </a:xfrm>
          <a:prstGeom prst="rightArrow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GB" sz="1400" dirty="0">
                <a:solidFill>
                  <a:schemeClr val="accent4"/>
                </a:solidFill>
              </a:rPr>
              <a:t>Direct and indirect supervision by AMLA </a:t>
            </a:r>
          </a:p>
          <a:p>
            <a:pPr algn="ctr"/>
            <a:r>
              <a:rPr lang="en-GB" sz="1400" dirty="0">
                <a:solidFill>
                  <a:schemeClr val="accent4"/>
                </a:solidFill>
              </a:rPr>
              <a:t>Direct  supervision as of </a:t>
            </a:r>
            <a:r>
              <a:rPr lang="en-GB" sz="1400" kern="100" dirty="0">
                <a:solidFill>
                  <a:schemeClr val="accent4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2028 of  ‘Selected Obliged Entities’ (SOEs)</a:t>
            </a:r>
            <a:endParaRPr lang="en-GB" sz="1400" dirty="0">
              <a:solidFill>
                <a:schemeClr val="accent4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C2AEF6-9B52-BADC-D96E-610513834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49" y="411098"/>
            <a:ext cx="8287543" cy="461665"/>
          </a:xfrm>
        </p:spPr>
        <p:txBody>
          <a:bodyPr/>
          <a:lstStyle/>
          <a:p>
            <a:r>
              <a:rPr lang="en-US"/>
              <a:t>Cooperation of all the authorities concerned</a:t>
            </a:r>
            <a:endParaRPr lang="en-IT">
              <a:solidFill>
                <a:srgbClr val="0070C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400A5D-F346-2A78-DDB9-EAD564911B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47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066E9-0C80-B719-A26E-F92B6A823D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649788"/>
            <a:ext cx="2057400" cy="273050"/>
          </a:xfrm>
        </p:spPr>
        <p:txBody>
          <a:bodyPr/>
          <a:lstStyle/>
          <a:p>
            <a:fld id="{7F7992D7-3639-F149-BDDB-0721A26327F4}" type="slidenum">
              <a:rPr lang="en-US" smtClean="0"/>
              <a:t>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06E22-23F1-4601-BA64-4C04382883E7}"/>
              </a:ext>
            </a:extLst>
          </p:cNvPr>
          <p:cNvSpPr txBox="1"/>
          <p:nvPr/>
        </p:nvSpPr>
        <p:spPr>
          <a:xfrm>
            <a:off x="2894689" y="1786920"/>
            <a:ext cx="33546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 I</a:t>
            </a:r>
          </a:p>
          <a:p>
            <a:pPr algn="ctr"/>
            <a:endParaRPr lang="en-GB" sz="2400" dirty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GB" sz="2400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current regulatory framework?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F6C131-09CB-B440-DCD1-65EE9CFB8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31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is AMLA’s key priorities on crypto?</a:t>
            </a:r>
            <a:endParaRPr lang="en-GB" dirty="0"/>
          </a:p>
        </p:txBody>
      </p:sp>
      <p:pic>
        <p:nvPicPr>
          <p:cNvPr id="14" name="Picture 13">
            <a:hlinkClick r:id="rId3"/>
            <a:extLst>
              <a:ext uri="{FF2B5EF4-FFF2-40B4-BE49-F238E27FC236}">
                <a16:creationId xmlns:a16="http://schemas.microsoft.com/office/drawing/2014/main" id="{438E6916-AA48-0528-A722-54335255B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305" y="886680"/>
            <a:ext cx="4072335" cy="337008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25DD918-5035-E35B-DE2F-9097F280E8DE}"/>
              </a:ext>
            </a:extLst>
          </p:cNvPr>
          <p:cNvSpPr txBox="1"/>
          <p:nvPr/>
        </p:nvSpPr>
        <p:spPr>
          <a:xfrm>
            <a:off x="586447" y="1002061"/>
            <a:ext cx="3146254" cy="3139321"/>
          </a:xfrm>
          <a:prstGeom prst="rect">
            <a:avLst/>
          </a:prstGeom>
          <a:noFill/>
          <a:ln w="19050">
            <a:solidFill>
              <a:schemeClr val="tx2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endParaRPr lang="en-US" sz="1100" i="1" dirty="0"/>
          </a:p>
          <a:p>
            <a:pPr algn="just"/>
            <a:r>
              <a:rPr lang="en-US" sz="1100" i="1" dirty="0"/>
              <a:t>“We </a:t>
            </a:r>
            <a:r>
              <a:rPr lang="en-US" sz="1100" b="1" i="1" dirty="0">
                <a:solidFill>
                  <a:schemeClr val="accent2"/>
                </a:solidFill>
              </a:rPr>
              <a:t>welcome the development of new technologies and business models</a:t>
            </a:r>
            <a:r>
              <a:rPr lang="en-US" sz="1100" i="1" dirty="0"/>
              <a:t>. However, it is essential that in the light of a new regulatory framework and major transformation of the crypto-assets sector, </a:t>
            </a:r>
            <a:r>
              <a:rPr lang="en-US" sz="1100" b="1" i="1" dirty="0">
                <a:solidFill>
                  <a:schemeClr val="accent2"/>
                </a:solidFill>
              </a:rPr>
              <a:t>Europe is adequately protected from the risks </a:t>
            </a:r>
            <a:r>
              <a:rPr lang="en-US" sz="1100" i="1" dirty="0"/>
              <a:t>of money laundering and terrorist financing stemming from this sector.” said Bruna </a:t>
            </a:r>
            <a:r>
              <a:rPr lang="en-US" sz="1100" i="1" dirty="0" err="1"/>
              <a:t>Szego</a:t>
            </a:r>
            <a:r>
              <a:rPr lang="en-US" sz="1100" i="1" dirty="0"/>
              <a:t>, Chair of AMLA.</a:t>
            </a:r>
          </a:p>
          <a:p>
            <a:pPr algn="just"/>
            <a:endParaRPr lang="en-US" sz="1100" i="1" dirty="0"/>
          </a:p>
          <a:p>
            <a:pPr algn="just"/>
            <a:r>
              <a:rPr lang="en-US" sz="1100" i="1" dirty="0"/>
              <a:t>The Authority will </a:t>
            </a:r>
            <a:r>
              <a:rPr lang="en-US" sz="1100" b="1" i="1" dirty="0">
                <a:solidFill>
                  <a:schemeClr val="accent2"/>
                </a:solidFill>
              </a:rPr>
              <a:t>work closely </a:t>
            </a:r>
            <a:r>
              <a:rPr lang="en-US" sz="1100" i="1" dirty="0"/>
              <a:t>with other European authorities and the National Competent Authorities (NCAs) to coordinate actions to ensure effective outcomes. </a:t>
            </a:r>
            <a:r>
              <a:rPr lang="en-US" sz="1100" b="1" i="1" u="sng" dirty="0">
                <a:solidFill>
                  <a:schemeClr val="accent1"/>
                </a:solidFill>
              </a:rPr>
              <a:t>Crypto-asset service providers (CASPs) and their supervision are therefore featuring prominently in AMLA’s recently published Work </a:t>
            </a:r>
            <a:r>
              <a:rPr lang="en-US" sz="1100" b="1" i="1" u="sng" dirty="0" err="1">
                <a:solidFill>
                  <a:schemeClr val="accent1"/>
                </a:solidFill>
              </a:rPr>
              <a:t>Programme</a:t>
            </a:r>
            <a:r>
              <a:rPr lang="en-US" sz="1100" b="1" i="1" u="sng" dirty="0">
                <a:solidFill>
                  <a:schemeClr val="accent1"/>
                </a:solidFill>
              </a:rPr>
              <a:t> for 2025.</a:t>
            </a:r>
          </a:p>
          <a:p>
            <a:pPr algn="just"/>
            <a:endParaRPr lang="en-GB" sz="1100" b="1" i="1" u="sng" dirty="0">
              <a:solidFill>
                <a:schemeClr val="accent6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5CFA9B-06A9-A6D4-45F3-C05D4ABC7E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08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What is AMLA’s key priorities on crypto?</a:t>
            </a:r>
            <a:endParaRPr lang="en-GB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CC66A3F-083E-6B86-5054-B780F23F485C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97677606"/>
              </p:ext>
            </p:extLst>
          </p:nvPr>
        </p:nvGraphicFramePr>
        <p:xfrm>
          <a:off x="3906398" y="1425655"/>
          <a:ext cx="4288913" cy="2494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Priority List Vector Art, Icons, and Graphics for Free Download">
            <a:extLst>
              <a:ext uri="{FF2B5EF4-FFF2-40B4-BE49-F238E27FC236}">
                <a16:creationId xmlns:a16="http://schemas.microsoft.com/office/drawing/2014/main" id="{A1FD509C-BE97-D3F9-187B-285E6A541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95" y="1430424"/>
            <a:ext cx="2282652" cy="228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8AE4D4-8E6E-3FA5-D3BE-AB7DEBEB71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645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F05A55-2D35-7595-3B82-1768A36ED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EDA222-3B10-DD14-CCD5-0D3286C76559}"/>
              </a:ext>
            </a:extLst>
          </p:cNvPr>
          <p:cNvSpPr/>
          <p:nvPr/>
        </p:nvSpPr>
        <p:spPr>
          <a:xfrm>
            <a:off x="482601" y="592860"/>
            <a:ext cx="3899745" cy="2719747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000" b="-11000"/>
            </a:stretch>
          </a:blipFill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57403F0-58F4-BEB0-71FE-15C1BBB5E082}"/>
              </a:ext>
            </a:extLst>
          </p:cNvPr>
          <p:cNvSpPr/>
          <p:nvPr/>
        </p:nvSpPr>
        <p:spPr>
          <a:xfrm>
            <a:off x="813649" y="3201917"/>
            <a:ext cx="3360418" cy="762126"/>
          </a:xfrm>
          <a:custGeom>
            <a:avLst/>
            <a:gdLst>
              <a:gd name="connsiteX0" fmla="*/ 0 w 2741023"/>
              <a:gd name="connsiteY0" fmla="*/ 0 h 658713"/>
              <a:gd name="connsiteX1" fmla="*/ 2741023 w 2741023"/>
              <a:gd name="connsiteY1" fmla="*/ 0 h 658713"/>
              <a:gd name="connsiteX2" fmla="*/ 2741023 w 2741023"/>
              <a:gd name="connsiteY2" fmla="*/ 658713 h 658713"/>
              <a:gd name="connsiteX3" fmla="*/ 0 w 2741023"/>
              <a:gd name="connsiteY3" fmla="*/ 658713 h 658713"/>
              <a:gd name="connsiteX4" fmla="*/ 0 w 2741023"/>
              <a:gd name="connsiteY4" fmla="*/ 0 h 65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023" h="658713">
                <a:moveTo>
                  <a:pt x="0" y="0"/>
                </a:moveTo>
                <a:lnTo>
                  <a:pt x="2741023" y="0"/>
                </a:lnTo>
                <a:lnTo>
                  <a:pt x="2741023" y="658713"/>
                </a:lnTo>
                <a:lnTo>
                  <a:pt x="0" y="6587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  <a:buNone/>
            </a:pPr>
            <a:r>
              <a:rPr lang="en-GB" sz="1600" kern="1200"/>
              <a:t>Have a look at the </a:t>
            </a:r>
            <a:r>
              <a:rPr lang="en-US" sz="1600" kern="1200"/>
              <a:t>EBA AML/CFT landing page (link </a:t>
            </a:r>
            <a:r>
              <a:rPr lang="en-US" sz="1600" kern="120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en-US" sz="1600" kern="1200"/>
              <a:t>)</a:t>
            </a:r>
            <a:endParaRPr lang="en-GB" sz="1600" kern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4E23A35-7A3E-0CDC-2243-969BFD77D0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408" y="164367"/>
            <a:ext cx="4007666" cy="3576734"/>
          </a:xfrm>
          <a:prstGeom prst="rect">
            <a:avLst/>
          </a:prstGeom>
        </p:spPr>
      </p:pic>
      <p:pic>
        <p:nvPicPr>
          <p:cNvPr id="3" name="Content Placeholder 20" descr="A group of blue and gray chat bubbles&#10;&#10;Description automatically generated">
            <a:extLst>
              <a:ext uri="{FF2B5EF4-FFF2-40B4-BE49-F238E27FC236}">
                <a16:creationId xmlns:a16="http://schemas.microsoft.com/office/drawing/2014/main" id="{BF31E3D3-B7CC-7141-D238-651D514650D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56277" y="0"/>
            <a:ext cx="1691131" cy="1691131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90C4FB9-C456-9D6E-9503-BD186F0119C0}"/>
              </a:ext>
            </a:extLst>
          </p:cNvPr>
          <p:cNvSpPr/>
          <p:nvPr/>
        </p:nvSpPr>
        <p:spPr>
          <a:xfrm>
            <a:off x="5232189" y="3201917"/>
            <a:ext cx="3360418" cy="762126"/>
          </a:xfrm>
          <a:custGeom>
            <a:avLst/>
            <a:gdLst>
              <a:gd name="connsiteX0" fmla="*/ 0 w 2741023"/>
              <a:gd name="connsiteY0" fmla="*/ 0 h 658713"/>
              <a:gd name="connsiteX1" fmla="*/ 2741023 w 2741023"/>
              <a:gd name="connsiteY1" fmla="*/ 0 h 658713"/>
              <a:gd name="connsiteX2" fmla="*/ 2741023 w 2741023"/>
              <a:gd name="connsiteY2" fmla="*/ 658713 h 658713"/>
              <a:gd name="connsiteX3" fmla="*/ 0 w 2741023"/>
              <a:gd name="connsiteY3" fmla="*/ 658713 h 658713"/>
              <a:gd name="connsiteX4" fmla="*/ 0 w 2741023"/>
              <a:gd name="connsiteY4" fmla="*/ 0 h 658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023" h="658713">
                <a:moveTo>
                  <a:pt x="0" y="0"/>
                </a:moveTo>
                <a:lnTo>
                  <a:pt x="2741023" y="0"/>
                </a:lnTo>
                <a:lnTo>
                  <a:pt x="2741023" y="658713"/>
                </a:lnTo>
                <a:lnTo>
                  <a:pt x="0" y="6587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480" tIns="30480" rIns="30480" bIns="3048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5000"/>
              </a:spcAft>
              <a:buNone/>
            </a:pPr>
            <a:r>
              <a:rPr lang="en-GB" sz="1600" kern="1200" dirty="0"/>
              <a:t>Have a look at the </a:t>
            </a:r>
            <a:r>
              <a:rPr lang="en-US" sz="1600" kern="1200" dirty="0"/>
              <a:t>AMLA’s landing page (link </a:t>
            </a:r>
            <a:r>
              <a:rPr lang="en-US" sz="1600" kern="12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en-US" sz="1600" kern="1200" dirty="0"/>
              <a:t>)</a:t>
            </a:r>
            <a:endParaRPr lang="en-GB" sz="1600" kern="1200" dirty="0"/>
          </a:p>
        </p:txBody>
      </p:sp>
    </p:spTree>
    <p:extLst>
      <p:ext uri="{BB962C8B-B14F-4D97-AF65-F5344CB8AC3E}">
        <p14:creationId xmlns:p14="http://schemas.microsoft.com/office/powerpoint/2010/main" val="10989166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A236E242-697D-E344-2C72-1BC9E2CB6D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517612"/>
              </p:ext>
            </p:extLst>
          </p:nvPr>
        </p:nvGraphicFramePr>
        <p:xfrm>
          <a:off x="3329276" y="2394479"/>
          <a:ext cx="2677078" cy="674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078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614136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r>
                        <a:rPr lang="en-US" sz="2800" b="0" i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Thank you!</a:t>
                      </a:r>
                      <a:endParaRPr lang="en-DE" sz="2800" b="0" i="0">
                        <a:solidFill>
                          <a:schemeClr val="accent4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F8F5DF2C-99D8-270E-9118-594BA1291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68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02D40-B259-3695-231D-A7AA420B5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91494138-1B4C-81C6-1D30-86AD9F21CB63}"/>
              </a:ext>
            </a:extLst>
          </p:cNvPr>
          <p:cNvSpPr/>
          <p:nvPr/>
        </p:nvSpPr>
        <p:spPr>
          <a:xfrm>
            <a:off x="11834366" y="4033933"/>
            <a:ext cx="0" cy="238030"/>
          </a:xfrm>
          <a:prstGeom prst="lin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sz="135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ADED4FA-81DD-57D0-1ADC-834A709E2A3F}"/>
              </a:ext>
            </a:extLst>
          </p:cNvPr>
          <p:cNvSpPr txBox="1">
            <a:spLocks/>
          </p:cNvSpPr>
          <p:nvPr/>
        </p:nvSpPr>
        <p:spPr>
          <a:xfrm>
            <a:off x="187779" y="318654"/>
            <a:ext cx="8720862" cy="554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the role of AML/CFT in regulating and supervising crypto-assets in Europe?</a:t>
            </a:r>
            <a:endParaRPr lang="en-D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A4BEB5-3CE7-42CD-DCA9-F5482ADCFAC2}"/>
              </a:ext>
            </a:extLst>
          </p:cNvPr>
          <p:cNvSpPr/>
          <p:nvPr/>
        </p:nvSpPr>
        <p:spPr>
          <a:xfrm>
            <a:off x="603834" y="407068"/>
            <a:ext cx="8299847" cy="4186532"/>
          </a:xfrm>
          <a:prstGeom prst="rect">
            <a:avLst/>
          </a:prstGeom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7" name="Straight Connector 6">
            <a:extLst>
              <a:ext uri="{FF2B5EF4-FFF2-40B4-BE49-F238E27FC236}">
                <a16:creationId xmlns:a16="http://schemas.microsoft.com/office/drawing/2014/main" id="{CCE52DC7-56EB-B351-0F49-ECD61AE2AB46}"/>
              </a:ext>
            </a:extLst>
          </p:cNvPr>
          <p:cNvSpPr/>
          <p:nvPr/>
        </p:nvSpPr>
        <p:spPr>
          <a:xfrm>
            <a:off x="603834" y="2500334"/>
            <a:ext cx="82998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lt2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9BB63AD-4460-FE22-2F13-079D7A032F00}"/>
              </a:ext>
            </a:extLst>
          </p:cNvPr>
          <p:cNvSpPr/>
          <p:nvPr/>
        </p:nvSpPr>
        <p:spPr>
          <a:xfrm>
            <a:off x="603834" y="1846819"/>
            <a:ext cx="1808134" cy="364576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5880" tIns="55880" rIns="55880" bIns="55880" numCol="1" spcCol="1270" rtlCol="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r>
              <a:rPr lang="pt-BR" sz="900" b="1" kern="1200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Directive (EU) 2015/849 (AMLD5)</a:t>
            </a:r>
            <a:endParaRPr lang="en-gb" sz="900" kern="1200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F5A433D-A4BC-EE13-5969-F0F1872C1CCD}"/>
              </a:ext>
            </a:extLst>
          </p:cNvPr>
          <p:cNvSpPr/>
          <p:nvPr/>
        </p:nvSpPr>
        <p:spPr>
          <a:xfrm>
            <a:off x="606521" y="1100103"/>
            <a:ext cx="1808134" cy="734106"/>
          </a:xfrm>
          <a:custGeom>
            <a:avLst/>
            <a:gdLst>
              <a:gd name="connsiteX0" fmla="*/ 0 w 1808134"/>
              <a:gd name="connsiteY0" fmla="*/ 0 h 1107206"/>
              <a:gd name="connsiteX1" fmla="*/ 1808134 w 1808134"/>
              <a:gd name="connsiteY1" fmla="*/ 0 h 1107206"/>
              <a:gd name="connsiteX2" fmla="*/ 1808134 w 1808134"/>
              <a:gd name="connsiteY2" fmla="*/ 1107206 h 1107206"/>
              <a:gd name="connsiteX3" fmla="*/ 0 w 1808134"/>
              <a:gd name="connsiteY3" fmla="*/ 1107206 h 1107206"/>
              <a:gd name="connsiteX4" fmla="*/ 0 w 1808134"/>
              <a:gd name="connsiteY4" fmla="*/ 0 h 110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1107206">
                <a:moveTo>
                  <a:pt x="0" y="0"/>
                </a:moveTo>
                <a:lnTo>
                  <a:pt x="1808134" y="0"/>
                </a:lnTo>
                <a:lnTo>
                  <a:pt x="1808134" y="1107206"/>
                </a:lnTo>
                <a:lnTo>
                  <a:pt x="0" y="11072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85000"/>
              <a:alpha val="90000"/>
            </a:schemeClr>
          </a:solidFill>
          <a:ln>
            <a:solidFill>
              <a:schemeClr val="accent4">
                <a:lumMod val="85000"/>
                <a:alpha val="90000"/>
              </a:schemeClr>
            </a:solidFill>
          </a:ln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4775" tIns="104775" rIns="104775" bIns="104775" numCol="1" spcCol="1270" rtlCol="0" anchor="ctr" anchorCtr="0">
            <a:noAutofit/>
          </a:bodyPr>
          <a:lstStyle/>
          <a:p>
            <a:pPr marL="0" lvl="0" indent="0" algn="just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900" i="0" kern="1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first time </a:t>
            </a:r>
            <a:r>
              <a:rPr lang="en-US" sz="900" i="0" u="sng" kern="1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certain</a:t>
            </a:r>
            <a:r>
              <a:rPr lang="en-US" sz="900" i="0" kern="1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crypto-assets services are included within the scope of the EU legal framework, as AML/CFT obliged entities.</a:t>
            </a:r>
            <a:endParaRPr lang="en-gb" sz="900" i="0" kern="12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traight Connector 10">
            <a:extLst>
              <a:ext uri="{FF2B5EF4-FFF2-40B4-BE49-F238E27FC236}">
                <a16:creationId xmlns:a16="http://schemas.microsoft.com/office/drawing/2014/main" id="{1C145E68-BEA0-A0B8-BD3D-516AFAE8ECBD}"/>
              </a:ext>
            </a:extLst>
          </p:cNvPr>
          <p:cNvSpPr/>
          <p:nvPr/>
        </p:nvSpPr>
        <p:spPr>
          <a:xfrm>
            <a:off x="1507901" y="2211396"/>
            <a:ext cx="0" cy="2930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rgbClr r="0" g="0" b="0"/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4FD59F2-6906-64CB-55C0-44096F2A89F0}"/>
              </a:ext>
            </a:extLst>
          </p:cNvPr>
          <p:cNvSpPr/>
          <p:nvPr/>
        </p:nvSpPr>
        <p:spPr>
          <a:xfrm>
            <a:off x="2859299" y="4091216"/>
            <a:ext cx="1808134" cy="502383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rtlCol="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endParaRPr lang="en-gb" sz="1200" i="1" kern="1200" dirty="0">
              <a:solidFill>
                <a:srgbClr val="454D5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FE8264-36B4-1E89-51FE-55DEBE23212E}"/>
              </a:ext>
            </a:extLst>
          </p:cNvPr>
          <p:cNvSpPr/>
          <p:nvPr/>
        </p:nvSpPr>
        <p:spPr>
          <a:xfrm>
            <a:off x="1756915" y="3295775"/>
            <a:ext cx="1808134" cy="506151"/>
          </a:xfrm>
          <a:prstGeom prst="rect">
            <a:avLst/>
          </a:pr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5" name="Straight Connector 14">
            <a:extLst>
              <a:ext uri="{FF2B5EF4-FFF2-40B4-BE49-F238E27FC236}">
                <a16:creationId xmlns:a16="http://schemas.microsoft.com/office/drawing/2014/main" id="{51E15017-269E-8AE1-BDA7-33938B77FD13}"/>
              </a:ext>
            </a:extLst>
          </p:cNvPr>
          <p:cNvSpPr/>
          <p:nvPr/>
        </p:nvSpPr>
        <p:spPr>
          <a:xfrm>
            <a:off x="3763366" y="3798158"/>
            <a:ext cx="0" cy="293057"/>
          </a:xfrm>
          <a:prstGeom prst="line">
            <a:avLst/>
          </a:prstGeom>
          <a:ln>
            <a:noFill/>
          </a:ln>
        </p:spPr>
        <p:style>
          <a:lnRef idx="1">
            <a:scrgbClr r="0" g="0" b="0"/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665885A-991F-541E-F597-E33BC1C4FA85}"/>
              </a:ext>
            </a:extLst>
          </p:cNvPr>
          <p:cNvSpPr/>
          <p:nvPr/>
        </p:nvSpPr>
        <p:spPr>
          <a:xfrm rot="2700000">
            <a:off x="1475337" y="2471889"/>
            <a:ext cx="65127" cy="651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26E64B-6BC0-E1AF-FEC2-B4A8F859844B}"/>
              </a:ext>
            </a:extLst>
          </p:cNvPr>
          <p:cNvSpPr/>
          <p:nvPr/>
        </p:nvSpPr>
        <p:spPr>
          <a:xfrm rot="2700000">
            <a:off x="3730802" y="3765595"/>
            <a:ext cx="65127" cy="651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B3CB904-B240-C235-160D-DA7A854D96AF}"/>
              </a:ext>
            </a:extLst>
          </p:cNvPr>
          <p:cNvSpPr/>
          <p:nvPr/>
        </p:nvSpPr>
        <p:spPr>
          <a:xfrm>
            <a:off x="3049391" y="4091216"/>
            <a:ext cx="1808134" cy="502383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120" tIns="71120" rIns="71120" bIns="71120" numCol="1" spcCol="1270" rtlCol="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endParaRPr lang="en-gb" sz="1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28B1A3-7961-29CD-BE6B-4F9684F54C97}"/>
              </a:ext>
            </a:extLst>
          </p:cNvPr>
          <p:cNvSpPr/>
          <p:nvPr/>
        </p:nvSpPr>
        <p:spPr>
          <a:xfrm>
            <a:off x="2784264" y="1198741"/>
            <a:ext cx="1808134" cy="506151"/>
          </a:xfrm>
          <a:prstGeom prst="rect">
            <a:avLst/>
          </a:pr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20" name="Straight Connector 19">
            <a:extLst>
              <a:ext uri="{FF2B5EF4-FFF2-40B4-BE49-F238E27FC236}">
                <a16:creationId xmlns:a16="http://schemas.microsoft.com/office/drawing/2014/main" id="{641DBE74-3619-7FE8-B83C-8FE1C07970CA}"/>
              </a:ext>
            </a:extLst>
          </p:cNvPr>
          <p:cNvSpPr/>
          <p:nvPr/>
        </p:nvSpPr>
        <p:spPr>
          <a:xfrm>
            <a:off x="3953459" y="4593600"/>
            <a:ext cx="0" cy="293057"/>
          </a:xfrm>
          <a:prstGeom prst="line">
            <a:avLst/>
          </a:prstGeom>
          <a:ln>
            <a:noFill/>
          </a:ln>
        </p:spPr>
        <p:style>
          <a:lnRef idx="1">
            <a:scrgbClr r="0" g="0" b="0"/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E29E7914-E061-BE68-CF0B-D610116EF5F1}"/>
              </a:ext>
            </a:extLst>
          </p:cNvPr>
          <p:cNvSpPr/>
          <p:nvPr/>
        </p:nvSpPr>
        <p:spPr>
          <a:xfrm>
            <a:off x="4002318" y="4091216"/>
            <a:ext cx="1808134" cy="502383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rtlCol="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endParaRPr lang="en-gb" sz="1200" i="1" kern="1200" dirty="0">
              <a:solidFill>
                <a:srgbClr val="454D5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542861-F511-A5A4-4FC1-56D70558476E}"/>
              </a:ext>
            </a:extLst>
          </p:cNvPr>
          <p:cNvSpPr/>
          <p:nvPr/>
        </p:nvSpPr>
        <p:spPr>
          <a:xfrm>
            <a:off x="3811614" y="3295775"/>
            <a:ext cx="1808134" cy="506151"/>
          </a:xfrm>
          <a:prstGeom prst="rect">
            <a:avLst/>
          </a:pr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23" name="Straight Connector 22">
            <a:extLst>
              <a:ext uri="{FF2B5EF4-FFF2-40B4-BE49-F238E27FC236}">
                <a16:creationId xmlns:a16="http://schemas.microsoft.com/office/drawing/2014/main" id="{B8B9C3C1-AF08-72A4-6C5A-B6618DED63DC}"/>
              </a:ext>
            </a:extLst>
          </p:cNvPr>
          <p:cNvSpPr/>
          <p:nvPr/>
        </p:nvSpPr>
        <p:spPr>
          <a:xfrm>
            <a:off x="4906385" y="3798158"/>
            <a:ext cx="0" cy="293057"/>
          </a:xfrm>
          <a:prstGeom prst="line">
            <a:avLst/>
          </a:prstGeom>
          <a:ln>
            <a:noFill/>
          </a:ln>
        </p:spPr>
        <p:style>
          <a:lnRef idx="1">
            <a:scrgbClr r="0" g="0" b="0"/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E93E9C5-CFAA-F799-F14A-33B2C14C9A1E}"/>
              </a:ext>
            </a:extLst>
          </p:cNvPr>
          <p:cNvSpPr/>
          <p:nvPr/>
        </p:nvSpPr>
        <p:spPr>
          <a:xfrm rot="2700000">
            <a:off x="3920895" y="4854093"/>
            <a:ext cx="65127" cy="65127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2476624-D7C0-1420-F263-C67F4405772E}"/>
              </a:ext>
            </a:extLst>
          </p:cNvPr>
          <p:cNvSpPr/>
          <p:nvPr/>
        </p:nvSpPr>
        <p:spPr>
          <a:xfrm rot="2700000">
            <a:off x="4873821" y="3765595"/>
            <a:ext cx="65127" cy="651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45A9CB4A-6735-D019-C2A8-187E3EE7CB44}"/>
              </a:ext>
            </a:extLst>
          </p:cNvPr>
          <p:cNvSpPr/>
          <p:nvPr/>
        </p:nvSpPr>
        <p:spPr>
          <a:xfrm>
            <a:off x="4604047" y="1705284"/>
            <a:ext cx="2130850" cy="502383"/>
          </a:xfrm>
          <a:custGeom>
            <a:avLst/>
            <a:gdLst>
              <a:gd name="connsiteX0" fmla="*/ 0 w 2130850"/>
              <a:gd name="connsiteY0" fmla="*/ 0 h 502383"/>
              <a:gd name="connsiteX1" fmla="*/ 2130850 w 2130850"/>
              <a:gd name="connsiteY1" fmla="*/ 0 h 502383"/>
              <a:gd name="connsiteX2" fmla="*/ 2130850 w 2130850"/>
              <a:gd name="connsiteY2" fmla="*/ 502383 h 502383"/>
              <a:gd name="connsiteX3" fmla="*/ 0 w 2130850"/>
              <a:gd name="connsiteY3" fmla="*/ 502383 h 502383"/>
              <a:gd name="connsiteX4" fmla="*/ 0 w 2130850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0850" h="502383">
                <a:moveTo>
                  <a:pt x="0" y="0"/>
                </a:moveTo>
                <a:lnTo>
                  <a:pt x="2130850" y="0"/>
                </a:lnTo>
                <a:lnTo>
                  <a:pt x="2130850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50800" tIns="50800" rIns="50800" bIns="50800" numCol="1" spcCol="1270" rtlCol="0" anchor="ctr" anchorCtr="0">
            <a:noAutofit/>
          </a:bodyPr>
          <a:lstStyle/>
          <a:p>
            <a:pPr marL="0" lvl="0" indent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r>
              <a:rPr lang="en-GB" sz="800" b="1" i="0" kern="1200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Regulation (EU) 2023/1114 (MiCAR), Regulation (EU) 2023/1113 (FTR), and amendments to </a:t>
            </a:r>
            <a:r>
              <a:rPr lang="pt-BR" sz="800" b="1" kern="1200" dirty="0">
                <a:solidFill>
                  <a:schemeClr val="accent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AMLD5</a:t>
            </a:r>
            <a:endParaRPr lang="en-GB" sz="800" b="1" i="0" kern="1200" dirty="0">
              <a:solidFill>
                <a:schemeClr val="accent4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D9CB34E2-9799-9327-AB89-47F021C38C19}"/>
              </a:ext>
            </a:extLst>
          </p:cNvPr>
          <p:cNvSpPr/>
          <p:nvPr/>
        </p:nvSpPr>
        <p:spPr>
          <a:xfrm>
            <a:off x="4604047" y="740545"/>
            <a:ext cx="2130850" cy="965316"/>
          </a:xfrm>
          <a:custGeom>
            <a:avLst/>
            <a:gdLst>
              <a:gd name="connsiteX0" fmla="*/ 0 w 2130850"/>
              <a:gd name="connsiteY0" fmla="*/ 0 h 1258496"/>
              <a:gd name="connsiteX1" fmla="*/ 2130850 w 2130850"/>
              <a:gd name="connsiteY1" fmla="*/ 0 h 1258496"/>
              <a:gd name="connsiteX2" fmla="*/ 2130850 w 2130850"/>
              <a:gd name="connsiteY2" fmla="*/ 1258496 h 1258496"/>
              <a:gd name="connsiteX3" fmla="*/ 0 w 2130850"/>
              <a:gd name="connsiteY3" fmla="*/ 1258496 h 1258496"/>
              <a:gd name="connsiteX4" fmla="*/ 0 w 2130850"/>
              <a:gd name="connsiteY4" fmla="*/ 0 h 125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0850" h="1258496">
                <a:moveTo>
                  <a:pt x="0" y="0"/>
                </a:moveTo>
                <a:lnTo>
                  <a:pt x="2130850" y="0"/>
                </a:lnTo>
                <a:lnTo>
                  <a:pt x="2130850" y="1258496"/>
                </a:lnTo>
                <a:lnTo>
                  <a:pt x="0" y="125849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4775" tIns="104775" rIns="104775" bIns="104775" numCol="1" spcCol="1270" anchor="ctr" anchorCtr="0">
            <a:noAutofit/>
          </a:bodyPr>
          <a:lstStyle/>
          <a:p>
            <a:pPr marL="0" lvl="0" indent="0" algn="just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1000" i="0" u="sng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wider</a:t>
            </a:r>
            <a:r>
              <a:rPr lang="en-US" sz="100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range of crypto-assets are included in 2024 in the EU regulatory perimeter to address the risks and the divergent regulatory and supervisory approaches, with a great focus on AML/CFT controls.</a:t>
            </a:r>
            <a:endParaRPr lang="en-GB" sz="1000" i="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Straight Connector 27">
            <a:extLst>
              <a:ext uri="{FF2B5EF4-FFF2-40B4-BE49-F238E27FC236}">
                <a16:creationId xmlns:a16="http://schemas.microsoft.com/office/drawing/2014/main" id="{FBCBEC3F-6698-B249-995F-15D78F2042E1}"/>
              </a:ext>
            </a:extLst>
          </p:cNvPr>
          <p:cNvSpPr/>
          <p:nvPr/>
        </p:nvSpPr>
        <p:spPr>
          <a:xfrm>
            <a:off x="5669472" y="2207668"/>
            <a:ext cx="0" cy="293057"/>
          </a:xfrm>
          <a:prstGeom prst="line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14A7A7F-58AB-E262-DE24-B0D82C1E6CA9}"/>
              </a:ext>
            </a:extLst>
          </p:cNvPr>
          <p:cNvSpPr/>
          <p:nvPr/>
        </p:nvSpPr>
        <p:spPr>
          <a:xfrm>
            <a:off x="6982937" y="3251439"/>
            <a:ext cx="1808134" cy="502383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spcFirstLastPara="0" vert="horz" wrap="square" lIns="71120" tIns="71120" rIns="71120" bIns="71120" numCol="1" spcCol="1270" rtlCol="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endParaRPr lang="en-gb" sz="14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60F81B2-048E-6176-1CF2-21EA61481292}"/>
              </a:ext>
            </a:extLst>
          </p:cNvPr>
          <p:cNvSpPr/>
          <p:nvPr/>
        </p:nvSpPr>
        <p:spPr>
          <a:xfrm>
            <a:off x="6982937" y="3394707"/>
            <a:ext cx="1808134" cy="50615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31" name="Straight Connector 30">
            <a:extLst>
              <a:ext uri="{FF2B5EF4-FFF2-40B4-BE49-F238E27FC236}">
                <a16:creationId xmlns:a16="http://schemas.microsoft.com/office/drawing/2014/main" id="{B60986C2-7ED2-5794-F4ED-FDE65BC3EC1A}"/>
              </a:ext>
            </a:extLst>
          </p:cNvPr>
          <p:cNvSpPr/>
          <p:nvPr/>
        </p:nvSpPr>
        <p:spPr>
          <a:xfrm>
            <a:off x="7887004" y="2958382"/>
            <a:ext cx="0" cy="293057"/>
          </a:xfrm>
          <a:prstGeom prst="lin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BE81DAF-335B-9F11-B0C1-1DB5DBAD0C08}"/>
              </a:ext>
            </a:extLst>
          </p:cNvPr>
          <p:cNvSpPr/>
          <p:nvPr/>
        </p:nvSpPr>
        <p:spPr>
          <a:xfrm rot="2700000">
            <a:off x="5636908" y="2468162"/>
            <a:ext cx="65127" cy="651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188A965-7ED4-7ECD-AF0A-68F3242CBBD8}"/>
              </a:ext>
            </a:extLst>
          </p:cNvPr>
          <p:cNvSpPr/>
          <p:nvPr/>
        </p:nvSpPr>
        <p:spPr>
          <a:xfrm rot="2700000">
            <a:off x="7854441" y="2925818"/>
            <a:ext cx="65127" cy="65127"/>
          </a:xfrm>
          <a:prstGeom prst="ellipse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81AEEF0-4333-937B-626E-1599441CFA0E}"/>
              </a:ext>
            </a:extLst>
          </p:cNvPr>
          <p:cNvSpPr/>
          <p:nvPr/>
        </p:nvSpPr>
        <p:spPr>
          <a:xfrm>
            <a:off x="6969813" y="1730076"/>
            <a:ext cx="1808134" cy="477199"/>
          </a:xfrm>
          <a:custGeom>
            <a:avLst/>
            <a:gdLst>
              <a:gd name="connsiteX0" fmla="*/ 0 w 1808134"/>
              <a:gd name="connsiteY0" fmla="*/ 0 h 502383"/>
              <a:gd name="connsiteX1" fmla="*/ 1808134 w 1808134"/>
              <a:gd name="connsiteY1" fmla="*/ 0 h 502383"/>
              <a:gd name="connsiteX2" fmla="*/ 1808134 w 1808134"/>
              <a:gd name="connsiteY2" fmla="*/ 502383 h 502383"/>
              <a:gd name="connsiteX3" fmla="*/ 0 w 1808134"/>
              <a:gd name="connsiteY3" fmla="*/ 502383 h 502383"/>
              <a:gd name="connsiteX4" fmla="*/ 0 w 1808134"/>
              <a:gd name="connsiteY4" fmla="*/ 0 h 502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502383">
                <a:moveTo>
                  <a:pt x="0" y="0"/>
                </a:moveTo>
                <a:lnTo>
                  <a:pt x="1808134" y="0"/>
                </a:lnTo>
                <a:lnTo>
                  <a:pt x="1808134" y="502383"/>
                </a:lnTo>
                <a:lnTo>
                  <a:pt x="0" y="502383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rtlCol="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  <a:defRPr b="1"/>
            </a:pPr>
            <a:r>
              <a:rPr lang="en-GB" sz="800" b="1" i="0" kern="1200" dirty="0">
                <a:solidFill>
                  <a:schemeClr val="accent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Regulation (EU) 2024/1624 (AMLR), Directive (EU) 2024/1640 (AMLD6), Regulation (EU) 2024/1620 (AMLA R) 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DD59AC23-A490-CAD2-2E88-B3B4B006F098}"/>
              </a:ext>
            </a:extLst>
          </p:cNvPr>
          <p:cNvSpPr/>
          <p:nvPr/>
        </p:nvSpPr>
        <p:spPr>
          <a:xfrm>
            <a:off x="6969813" y="961993"/>
            <a:ext cx="1808134" cy="773021"/>
          </a:xfrm>
          <a:custGeom>
            <a:avLst/>
            <a:gdLst>
              <a:gd name="connsiteX0" fmla="*/ 0 w 1808134"/>
              <a:gd name="connsiteY0" fmla="*/ 0 h 1107206"/>
              <a:gd name="connsiteX1" fmla="*/ 1808134 w 1808134"/>
              <a:gd name="connsiteY1" fmla="*/ 0 h 1107206"/>
              <a:gd name="connsiteX2" fmla="*/ 1808134 w 1808134"/>
              <a:gd name="connsiteY2" fmla="*/ 1107206 h 1107206"/>
              <a:gd name="connsiteX3" fmla="*/ 0 w 1808134"/>
              <a:gd name="connsiteY3" fmla="*/ 1107206 h 1107206"/>
              <a:gd name="connsiteX4" fmla="*/ 0 w 1808134"/>
              <a:gd name="connsiteY4" fmla="*/ 0 h 110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8134" h="1107206">
                <a:moveTo>
                  <a:pt x="0" y="0"/>
                </a:moveTo>
                <a:lnTo>
                  <a:pt x="1808134" y="0"/>
                </a:lnTo>
                <a:lnTo>
                  <a:pt x="1808134" y="1107206"/>
                </a:lnTo>
                <a:lnTo>
                  <a:pt x="0" y="110720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4775" tIns="104775" rIns="104775" bIns="104775" numCol="1" spcCol="1270" rtlCol="0" anchor="ctr" anchorCtr="0">
            <a:noAutofit/>
          </a:bodyPr>
          <a:lstStyle/>
          <a:p>
            <a:pPr marL="0" lvl="0" indent="0" algn="just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90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legal acts were also enhanced or introduced in the area of AML/CFT with a great focus on crypto-assets services and products</a:t>
            </a:r>
            <a:endParaRPr lang="en-gb" sz="900" i="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Straight Connector 35">
            <a:extLst>
              <a:ext uri="{FF2B5EF4-FFF2-40B4-BE49-F238E27FC236}">
                <a16:creationId xmlns:a16="http://schemas.microsoft.com/office/drawing/2014/main" id="{C5CB5B32-5036-5CAB-1DCE-B3B02D70C782}"/>
              </a:ext>
            </a:extLst>
          </p:cNvPr>
          <p:cNvSpPr/>
          <p:nvPr/>
        </p:nvSpPr>
        <p:spPr>
          <a:xfrm>
            <a:off x="7873881" y="2207276"/>
            <a:ext cx="0" cy="293057"/>
          </a:xfrm>
          <a:prstGeom prst="lin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20353CE-8C7C-5201-4410-664B5EA30F92}"/>
              </a:ext>
            </a:extLst>
          </p:cNvPr>
          <p:cNvSpPr/>
          <p:nvPr/>
        </p:nvSpPr>
        <p:spPr>
          <a:xfrm rot="2700000">
            <a:off x="7841317" y="2467770"/>
            <a:ext cx="65127" cy="651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294C29D-70C7-927F-E983-0CE70451163A}"/>
              </a:ext>
            </a:extLst>
          </p:cNvPr>
          <p:cNvSpPr txBox="1"/>
          <p:nvPr/>
        </p:nvSpPr>
        <p:spPr>
          <a:xfrm>
            <a:off x="1137083" y="2727189"/>
            <a:ext cx="72968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685800"/>
            <a:r>
              <a:rPr lang="en-gb" sz="21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en-gb" sz="1050" b="1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26F1E5-C883-70B8-7962-0EBEB3EB5A77}"/>
              </a:ext>
            </a:extLst>
          </p:cNvPr>
          <p:cNvSpPr txBox="1"/>
          <p:nvPr/>
        </p:nvSpPr>
        <p:spPr>
          <a:xfrm>
            <a:off x="5495177" y="2720012"/>
            <a:ext cx="72968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685800"/>
            <a:r>
              <a:rPr lang="en-gb" sz="21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E48559-A360-04F7-72BE-F6AAF381F3B4}"/>
              </a:ext>
            </a:extLst>
          </p:cNvPr>
          <p:cNvSpPr txBox="1"/>
          <p:nvPr/>
        </p:nvSpPr>
        <p:spPr>
          <a:xfrm>
            <a:off x="7494810" y="2727189"/>
            <a:ext cx="729687" cy="4154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defTabSz="685800"/>
            <a:r>
              <a:rPr lang="en-gb" sz="21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2027</a:t>
            </a:r>
          </a:p>
        </p:txBody>
      </p:sp>
      <p:sp>
        <p:nvSpPr>
          <p:cNvPr id="41" name="Straight Connector 40">
            <a:extLst>
              <a:ext uri="{FF2B5EF4-FFF2-40B4-BE49-F238E27FC236}">
                <a16:creationId xmlns:a16="http://schemas.microsoft.com/office/drawing/2014/main" id="{56EC7EA0-F0F2-A067-30A0-DE63334660B8}"/>
              </a:ext>
            </a:extLst>
          </p:cNvPr>
          <p:cNvSpPr/>
          <p:nvPr/>
        </p:nvSpPr>
        <p:spPr>
          <a:xfrm>
            <a:off x="12050823" y="4156333"/>
            <a:ext cx="0" cy="238030"/>
          </a:xfrm>
          <a:prstGeom prst="lin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defTabSz="685800"/>
            <a:endParaRPr lang="en-GB" sz="1350">
              <a:solidFill>
                <a:srgbClr val="E7E6E6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29C928AD-FE78-18FF-4082-25D18EFDE8B4}"/>
              </a:ext>
            </a:extLst>
          </p:cNvPr>
          <p:cNvSpPr/>
          <p:nvPr/>
        </p:nvSpPr>
        <p:spPr>
          <a:xfrm rot="2700000">
            <a:off x="5833571" y="2712282"/>
            <a:ext cx="52898" cy="528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defTabSz="685800"/>
            <a:endParaRPr lang="en-GB" sz="135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Straight Connector 42">
            <a:extLst>
              <a:ext uri="{FF2B5EF4-FFF2-40B4-BE49-F238E27FC236}">
                <a16:creationId xmlns:a16="http://schemas.microsoft.com/office/drawing/2014/main" id="{9E06AD6C-C263-3249-DB6D-AE8D27F7564F}"/>
              </a:ext>
            </a:extLst>
          </p:cNvPr>
          <p:cNvSpPr/>
          <p:nvPr/>
        </p:nvSpPr>
        <p:spPr>
          <a:xfrm>
            <a:off x="5860020" y="2500701"/>
            <a:ext cx="0" cy="2380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rgbClr r="0" g="0" b="0"/>
          </a:lnRef>
          <a:fillRef idx="0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defTabSz="685800"/>
            <a:endParaRPr lang="en-GB" sz="1350">
              <a:solidFill>
                <a:srgbClr val="E7E6E6">
                  <a:hueOff val="0"/>
                  <a:satOff val="0"/>
                  <a:lumOff val="0"/>
                  <a:alphaOff val="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8D7FC7-4251-8A61-7D68-B4DC40889789}"/>
              </a:ext>
            </a:extLst>
          </p:cNvPr>
          <p:cNvSpPr txBox="1"/>
          <p:nvPr/>
        </p:nvSpPr>
        <p:spPr>
          <a:xfrm>
            <a:off x="4783693" y="3357586"/>
            <a:ext cx="41199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/>
            <a:r>
              <a:rPr lang="en-gb" sz="9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EBA and ESMA published several level 2/3 mandates (e.g., Guidelines </a:t>
            </a:r>
            <a:r>
              <a:rPr lang="en-GB" sz="9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gb" sz="9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 Regulatory Technical Standards)</a:t>
            </a:r>
          </a:p>
          <a:p>
            <a:pPr algn="just" defTabSz="685800"/>
            <a:endParaRPr lang="en-gb" sz="9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685800"/>
            <a:r>
              <a:rPr lang="en-GB" sz="900" dirty="0">
                <a:solidFill>
                  <a:srgbClr val="A5A5A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two European Supervisory Authorities worked on several AML/CFT and non-AML/CFT policy products to address technical points of the above legal acts.</a:t>
            </a:r>
          </a:p>
          <a:p>
            <a:pPr algn="just" defTabSz="685800"/>
            <a:r>
              <a:rPr lang="en-GB" sz="900" b="1" dirty="0">
                <a:solidFill>
                  <a:schemeClr val="accen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AMLA from 2025</a:t>
            </a:r>
            <a:endParaRPr lang="en-gb" sz="900" b="1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Right Brace 44">
            <a:extLst>
              <a:ext uri="{FF2B5EF4-FFF2-40B4-BE49-F238E27FC236}">
                <a16:creationId xmlns:a16="http://schemas.microsoft.com/office/drawing/2014/main" id="{EB86E70B-8FDC-57ED-1997-4152234D4BA2}"/>
              </a:ext>
            </a:extLst>
          </p:cNvPr>
          <p:cNvSpPr/>
          <p:nvPr/>
        </p:nvSpPr>
        <p:spPr>
          <a:xfrm rot="5400000">
            <a:off x="6743675" y="1130785"/>
            <a:ext cx="200025" cy="4119987"/>
          </a:xfrm>
          <a:prstGeom prst="rightBrac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58AEBD-639D-809A-C1AF-AE6CC3D432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6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BDE58-BD13-CECE-AB89-540138161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the obligations for the entities?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BEF435-28D5-5CA5-BC6F-E118E344F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8E3AE38-606A-C755-220C-B3AF773D64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6971258"/>
              </p:ext>
            </p:extLst>
          </p:nvPr>
        </p:nvGraphicFramePr>
        <p:xfrm>
          <a:off x="1498209" y="1388558"/>
          <a:ext cx="6660670" cy="2366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C169DE3-C672-2D1E-976D-897BF0FB22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61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F6B3B-28E0-C6FF-00F7-6CDA8B2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6A573-E9B5-6A94-0C5E-1D0C61B6C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79" y="318654"/>
            <a:ext cx="8720862" cy="554925"/>
          </a:xfrm>
        </p:spPr>
        <p:txBody>
          <a:bodyPr/>
          <a:lstStyle/>
          <a:p>
            <a:r>
              <a:rPr lang="en-GB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are the main financial crime obligations on supervisors stemming from </a:t>
            </a:r>
            <a:r>
              <a:rPr lang="en-GB" b="1" u="sng" dirty="0" err="1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MiCAR</a:t>
            </a:r>
            <a:r>
              <a:rPr lang="en-GB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en-D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747A03-AAC5-3E97-C120-9C9DF9ED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C2CE945B-24AC-96EA-BED1-A2B58209C8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8784840"/>
              </p:ext>
            </p:extLst>
          </p:nvPr>
        </p:nvGraphicFramePr>
        <p:xfrm>
          <a:off x="752622" y="1094015"/>
          <a:ext cx="4842761" cy="3133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F05D439B-670F-03BB-6523-0493CE95FD70}"/>
              </a:ext>
            </a:extLst>
          </p:cNvPr>
          <p:cNvSpPr/>
          <p:nvPr/>
        </p:nvSpPr>
        <p:spPr>
          <a:xfrm>
            <a:off x="5729026" y="1756804"/>
            <a:ext cx="2923309" cy="1145247"/>
          </a:xfrm>
          <a:prstGeom prst="rect">
            <a:avLst/>
          </a:prstGeom>
          <a:solidFill>
            <a:srgbClr val="243E5E"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ECCF51">
                <a:shade val="80000"/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endParaRPr lang="en-GB"/>
          </a:p>
          <a:p>
            <a:pPr algn="ctr"/>
            <a:r>
              <a:rPr lang="en-GB">
                <a:solidFill>
                  <a:schemeClr val="tx2"/>
                </a:solidFill>
              </a:rPr>
              <a:t>Obligation to tackle financial crime through the entire life cycle of the entity</a:t>
            </a:r>
          </a:p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B96C9C-31E1-1085-C5BE-2D09A3A7AB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02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F019-CA6A-2F1D-BD41-B6B8D9FA8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534178"/>
          </a:xfrm>
        </p:spPr>
        <p:txBody>
          <a:bodyPr/>
          <a:lstStyle/>
          <a:p>
            <a:r>
              <a:rPr lang="en-GB" dirty="0"/>
              <a:t>What are the main </a:t>
            </a:r>
            <a:r>
              <a:rPr lang="en-GB" dirty="0" err="1"/>
              <a:t>MiCAR</a:t>
            </a:r>
            <a:r>
              <a:rPr lang="en-GB" dirty="0"/>
              <a:t> level 2 and 3 mandates that contain financial crime requirements?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04D4D4-0EEA-071D-F98C-1C398507E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6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679B783-AD6E-E32C-BAA5-C85F9C5F69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77" y="908050"/>
            <a:ext cx="8833763" cy="411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3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1540B-73A7-D75C-4933-96815F259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5601CF1D-D489-C39F-94C3-C3FA06198014}"/>
              </a:ext>
            </a:extLst>
          </p:cNvPr>
          <p:cNvSpPr/>
          <p:nvPr/>
        </p:nvSpPr>
        <p:spPr>
          <a:xfrm>
            <a:off x="11834366" y="4033933"/>
            <a:ext cx="0" cy="238030"/>
          </a:xfrm>
          <a:prstGeom prst="lin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sz="135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5C5E6B-F354-29A2-19C2-EBDC536D0ADA}"/>
              </a:ext>
            </a:extLst>
          </p:cNvPr>
          <p:cNvSpPr txBox="1">
            <a:spLocks/>
          </p:cNvSpPr>
          <p:nvPr/>
        </p:nvSpPr>
        <p:spPr>
          <a:xfrm>
            <a:off x="187779" y="318654"/>
            <a:ext cx="8720862" cy="554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are the AML/CFT obligations stemming from the </a:t>
            </a:r>
            <a:r>
              <a:rPr lang="en-US" b="1" u="sng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2024 amendments to the AMLD5</a:t>
            </a:r>
            <a:r>
              <a:rPr lang="en-US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en-DE" dirty="0"/>
          </a:p>
        </p:txBody>
      </p:sp>
      <p:pic>
        <p:nvPicPr>
          <p:cNvPr id="4" name="Picture 2" descr="Key Takeaways Photos, Images and Pictures">
            <a:extLst>
              <a:ext uri="{FF2B5EF4-FFF2-40B4-BE49-F238E27FC236}">
                <a16:creationId xmlns:a16="http://schemas.microsoft.com/office/drawing/2014/main" id="{1ABE520D-EF80-EC6D-C8AF-417E1AC3B6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0" t="15651" r="13010" b="20663"/>
          <a:stretch/>
        </p:blipFill>
        <p:spPr bwMode="auto">
          <a:xfrm>
            <a:off x="541036" y="2340780"/>
            <a:ext cx="1051527" cy="4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E5F30AE-CCAF-0C28-CD32-1F7B4B564691}"/>
              </a:ext>
            </a:extLst>
          </p:cNvPr>
          <p:cNvSpPr txBox="1"/>
          <p:nvPr/>
        </p:nvSpPr>
        <p:spPr>
          <a:xfrm>
            <a:off x="1793070" y="1297555"/>
            <a:ext cx="6284130" cy="25483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 algn="just" defTabSz="4000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CASPs are required to </a:t>
            </a:r>
            <a:r>
              <a:rPr lang="en-US" sz="1200" b="1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include specific information on the originator and beneficiary with transfers of crypto-assets to make these transfers traceable</a:t>
            </a:r>
            <a:r>
              <a:rPr lang="en-US" sz="12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CASPs also have to apply specific measures in relation to transfers of crypto-assets involving </a:t>
            </a:r>
            <a:r>
              <a:rPr lang="en-US" sz="1200" b="1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self-hosted addresses</a:t>
            </a:r>
            <a:r>
              <a:rPr lang="en-US" sz="120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2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algn="just" defTabSz="4000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categories of CASPs 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defined in </a:t>
            </a:r>
            <a:r>
              <a:rPr lang="en-US" sz="1200" b="0" i="0" kern="1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MiCAR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are now within the category of financial institutions for the purpose of the AMLD5, and </a:t>
            </a: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considered AML/CFT obliged entities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2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algn="just" defTabSz="4000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AMLD was also amended in order to ensure that </a:t>
            </a: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CASPs are required to be able to appropriately mitigate the ML/TF risks to which they are exposed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12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algn="just" defTabSz="4000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Relationships established between CASPs and entities established in third countries 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purpose of executing transfers of crypto-assets or the provision of similar crypto-asset services present similarities to correspondent banking relationships established with a third country’s respondent institution, </a:t>
            </a: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should be considered a type of correspondent relationship 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be </a:t>
            </a:r>
            <a:r>
              <a:rPr lang="en-US" sz="1200" b="1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subject to specific enhanced due diligence measures</a:t>
            </a:r>
            <a:r>
              <a:rPr lang="en-US" sz="1200" b="0" i="0" kern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GB" sz="1200" kern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99BBEE-770C-C4FA-2616-4893A5988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77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1540B-73A7-D75C-4933-96815F259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5601CF1D-D489-C39F-94C3-C3FA06198014}"/>
              </a:ext>
            </a:extLst>
          </p:cNvPr>
          <p:cNvSpPr/>
          <p:nvPr/>
        </p:nvSpPr>
        <p:spPr>
          <a:xfrm>
            <a:off x="11834366" y="4033933"/>
            <a:ext cx="0" cy="238030"/>
          </a:xfrm>
          <a:prstGeom prst="lin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D1135B9-F9E5-9BB3-37EC-9F153568F8D1}"/>
              </a:ext>
            </a:extLst>
          </p:cNvPr>
          <p:cNvSpPr/>
          <p:nvPr/>
        </p:nvSpPr>
        <p:spPr>
          <a:xfrm rot="2700000">
            <a:off x="5617114" y="2589882"/>
            <a:ext cx="52898" cy="52898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/>
          <a:lstStyle/>
          <a:p>
            <a:endParaRPr lang="en-GB" sz="135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61B752C-6FDC-BBD6-8E6F-DBC655FBF30B}"/>
              </a:ext>
            </a:extLst>
          </p:cNvPr>
          <p:cNvSpPr txBox="1"/>
          <p:nvPr/>
        </p:nvSpPr>
        <p:spPr>
          <a:xfrm>
            <a:off x="302401" y="1157910"/>
            <a:ext cx="8584260" cy="3162404"/>
          </a:xfrm>
          <a:prstGeom prst="rect">
            <a:avLst/>
          </a:prstGeom>
          <a:noFill/>
          <a:ln w="1905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algn="just" defTabSz="342900">
              <a:defRPr/>
            </a:pPr>
            <a:r>
              <a:rPr lang="en-US" sz="1050" b="1" dirty="0">
                <a:latin typeface="Calibri" panose="020F0502020204030204" pitchFamily="34" charset="0"/>
                <a:cs typeface="Arial" panose="020B0604020202020204" pitchFamily="34" charset="0"/>
              </a:rPr>
              <a:t>The new framework will be further enhanced in </a:t>
            </a:r>
            <a:r>
              <a:rPr lang="en-US" sz="1050" b="1" u="sng" dirty="0">
                <a:latin typeface="Calibri" panose="020F0502020204030204" pitchFamily="34" charset="0"/>
                <a:cs typeface="Arial" panose="020B0604020202020204" pitchFamily="34" charset="0"/>
              </a:rPr>
              <a:t>2027</a:t>
            </a:r>
            <a:r>
              <a:rPr lang="en-US" sz="1050" b="1" dirty="0">
                <a:latin typeface="Calibri" panose="020F0502020204030204" pitchFamily="34" charset="0"/>
                <a:cs typeface="Arial" panose="020B0604020202020204" pitchFamily="34" charset="0"/>
              </a:rPr>
              <a:t> with other legal acts coming into </a:t>
            </a:r>
            <a:r>
              <a:rPr lang="en-US" sz="1200" b="1" u="sng" dirty="0">
                <a:latin typeface="Calibri" panose="020F0502020204030204" pitchFamily="34" charset="0"/>
                <a:cs typeface="Arial" panose="020B0604020202020204" pitchFamily="34" charset="0"/>
              </a:rPr>
              <a:t>implementation</a:t>
            </a:r>
            <a:r>
              <a:rPr lang="en-US" sz="1050" b="1" dirty="0">
                <a:latin typeface="Calibri" panose="020F0502020204030204" pitchFamily="34" charset="0"/>
                <a:cs typeface="Arial" panose="020B0604020202020204" pitchFamily="34" charset="0"/>
              </a:rPr>
              <a:t>, for example:</a:t>
            </a: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14313" indent="-214313" algn="just" defTabSz="342900">
              <a:buFont typeface="Arial" panose="020B0604020202020204" pitchFamily="34" charset="0"/>
              <a:buChar char="•"/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 defTabSz="342900">
              <a:defRPr/>
            </a:pPr>
            <a:endParaRPr lang="en-US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 defTabSz="342900">
              <a:defRPr/>
            </a:pPr>
            <a:endParaRPr lang="en-GB" sz="105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D791A34-13B2-794B-CDC6-EF3B1D97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532509"/>
              </p:ext>
            </p:extLst>
          </p:nvPr>
        </p:nvGraphicFramePr>
        <p:xfrm>
          <a:off x="1470342" y="1627550"/>
          <a:ext cx="6932058" cy="2275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Example - free icon">
            <a:extLst>
              <a:ext uri="{FF2B5EF4-FFF2-40B4-BE49-F238E27FC236}">
                <a16:creationId xmlns:a16="http://schemas.microsoft.com/office/drawing/2014/main" id="{F3F79643-2381-CCD6-CA30-CD8F0B2FB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30" y="2201521"/>
            <a:ext cx="1170755" cy="117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A5C5E6B-F354-29A2-19C2-EBDC536D0ADA}"/>
              </a:ext>
            </a:extLst>
          </p:cNvPr>
          <p:cNvSpPr txBox="1">
            <a:spLocks/>
          </p:cNvSpPr>
          <p:nvPr/>
        </p:nvSpPr>
        <p:spPr>
          <a:xfrm>
            <a:off x="187779" y="318654"/>
            <a:ext cx="8720862" cy="5549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are the AML/CFT obligations stemming from the upcoming </a:t>
            </a:r>
            <a:r>
              <a:rPr lang="en-US" b="1" u="sng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2027 implementation of the AML/CFT package</a:t>
            </a:r>
            <a:r>
              <a:rPr lang="en-US" dirty="0">
                <a:solidFill>
                  <a:srgbClr val="243E5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  <a:endParaRPr lang="en-DE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DF6A39-D0BC-2A12-8921-4FD26ADC4D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36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066E9-0C80-B719-A26E-F92B6A823D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649788"/>
            <a:ext cx="2057400" cy="273050"/>
          </a:xfrm>
        </p:spPr>
        <p:txBody>
          <a:bodyPr/>
          <a:lstStyle/>
          <a:p>
            <a:fld id="{7F7992D7-3639-F149-BDDB-0721A26327F4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06E22-23F1-4601-BA64-4C04382883E7}"/>
              </a:ext>
            </a:extLst>
          </p:cNvPr>
          <p:cNvSpPr txBox="1"/>
          <p:nvPr/>
        </p:nvSpPr>
        <p:spPr>
          <a:xfrm>
            <a:off x="2894689" y="1786920"/>
            <a:ext cx="33546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 II</a:t>
            </a:r>
          </a:p>
          <a:p>
            <a:pPr algn="ctr"/>
            <a:endParaRPr lang="en-GB" sz="2400" dirty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2400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risks and challenges identified</a:t>
            </a:r>
            <a:endParaRPr lang="en-GB" sz="2400" dirty="0">
              <a:solidFill>
                <a:schemeClr val="accent4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F49BF4-7A4A-857A-5822-719CBF36E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957" y="4539905"/>
            <a:ext cx="1273109" cy="49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6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BA BRAND COLOURS 2023">
      <a:dk1>
        <a:srgbClr val="000000"/>
      </a:dk1>
      <a:lt1>
        <a:srgbClr val="243E5E"/>
      </a:lt1>
      <a:dk2>
        <a:srgbClr val="ECCF51"/>
      </a:dk2>
      <a:lt2>
        <a:srgbClr val="994EB8"/>
      </a:lt2>
      <a:accent1>
        <a:srgbClr val="C8482E"/>
      </a:accent1>
      <a:accent2>
        <a:srgbClr val="7497AD"/>
      </a:accent2>
      <a:accent3>
        <a:srgbClr val="1F754E"/>
      </a:accent3>
      <a:accent4>
        <a:srgbClr val="FFFFFF"/>
      </a:accent4>
      <a:accent5>
        <a:srgbClr val="E56384"/>
      </a:accent5>
      <a:accent6>
        <a:srgbClr val="EDA03F"/>
      </a:accent6>
      <a:hlink>
        <a:srgbClr val="5CB7DD"/>
      </a:hlink>
      <a:folHlink>
        <a:srgbClr val="B6C35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EE0DECC6-A450-5847-8388-A7870801C6BC}" vid="{B00F614C-947D-6540-B182-892F9CA274B0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1E9EF2641F65488A2837706DEED24F" ma:contentTypeVersion="4" ma:contentTypeDescription="Create a new document." ma:contentTypeScope="" ma:versionID="b648de2139289c1382e4af119b69af20">
  <xsd:schema xmlns:xsd="http://www.w3.org/2001/XMLSchema" xmlns:xs="http://www.w3.org/2001/XMLSchema" xmlns:p="http://schemas.microsoft.com/office/2006/metadata/properties" xmlns:ns2="266af34e-22e3-4783-b9a7-56078c8955cf" targetNamespace="http://schemas.microsoft.com/office/2006/metadata/properties" ma:root="true" ma:fieldsID="9c94bb468f4b8d7a6c45f8a08dc1813c" ns2:_="">
    <xsd:import namespace="266af34e-22e3-4783-b9a7-56078c8955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6af34e-22e3-4783-b9a7-56078c8955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E340A8D-81A4-44DB-A9F9-DC8500DD12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6af34e-22e3-4783-b9a7-56078c8955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99F2A0-8046-464F-92A6-D30FB7E31C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38E643D-2489-4698-85B8-567359433C8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c7eb9de-735b-4a68-8fe4-c9c62709b012}" enabled="1" method="Standard" siteId="{3bacb4ff-f1a2-4c92-b96c-e99fec826b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EBA Template</Template>
  <TotalTime>704</TotalTime>
  <Words>1748</Words>
  <Application>Microsoft Office PowerPoint</Application>
  <PresentationFormat>On-screen Show (16:9)</PresentationFormat>
  <Paragraphs>205</Paragraphs>
  <Slides>23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Aptos</vt:lpstr>
      <vt:lpstr>Arial</vt:lpstr>
      <vt:lpstr>Calibri</vt:lpstr>
      <vt:lpstr>Open Sans</vt:lpstr>
      <vt:lpstr>Wingdings</vt:lpstr>
      <vt:lpstr>Office Theme</vt:lpstr>
      <vt:lpstr>1_Custom Design</vt:lpstr>
      <vt:lpstr>PowerPoint Presentation</vt:lpstr>
      <vt:lpstr>PowerPoint Presentation</vt:lpstr>
      <vt:lpstr>PowerPoint Presentation</vt:lpstr>
      <vt:lpstr>What are the obligations for the entities?</vt:lpstr>
      <vt:lpstr>What are the main financial crime obligations on supervisors stemming from MiCAR?</vt:lpstr>
      <vt:lpstr>What are the main MiCAR level 2 and 3 mandates that contain financial crime requirements?</vt:lpstr>
      <vt:lpstr>PowerPoint Presentation</vt:lpstr>
      <vt:lpstr>PowerPoint Presentation</vt:lpstr>
      <vt:lpstr>PowerPoint Presentation</vt:lpstr>
      <vt:lpstr>What were the key risks and challenges identified?</vt:lpstr>
      <vt:lpstr>What were the key risks and challenges identified?</vt:lpstr>
      <vt:lpstr>What were the key risks and challenges identified?</vt:lpstr>
      <vt:lpstr>What were the key risks and challenges identified?</vt:lpstr>
      <vt:lpstr>What were the key risks and challenges identified?</vt:lpstr>
      <vt:lpstr>What were the key risks and challenges identified?</vt:lpstr>
      <vt:lpstr>PowerPoint Presentation</vt:lpstr>
      <vt:lpstr>The EU-wide approach to crypto-assets businesses</vt:lpstr>
      <vt:lpstr>Cooperation of all the authorities concerned</vt:lpstr>
      <vt:lpstr>Cooperation of all the authorities concerned</vt:lpstr>
      <vt:lpstr>What is AMLA’s key priorities on crypto?</vt:lpstr>
      <vt:lpstr>What is AMLA’s key priorities on crypto?</vt:lpstr>
      <vt:lpstr>PowerPoint Presentation</vt:lpstr>
      <vt:lpstr>PowerPoint Presentation</vt:lpstr>
    </vt:vector>
  </TitlesOfParts>
  <Company>European Banking Authority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Joana Neto</dc:creator>
  <cp:lastModifiedBy>MARQUES NETO Joana (AMLA)</cp:lastModifiedBy>
  <cp:revision>8</cp:revision>
  <dcterms:created xsi:type="dcterms:W3CDTF">2025-05-19T16:24:40Z</dcterms:created>
  <dcterms:modified xsi:type="dcterms:W3CDTF">2025-11-11T10:53:20Z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Theme:7</vt:lpwstr>
  </property>
  <property fmtid="{D5CDD505-2E9C-101B-9397-08002B2CF9AE}" pid="3" name="ClassificationContentMarkingHeaderText">
    <vt:lpwstr>EBA Regular Use</vt:lpwstr>
  </property>
  <property fmtid="{D5CDD505-2E9C-101B-9397-08002B2CF9AE}" pid="4" name="ContentTypeId">
    <vt:lpwstr>0x010100961E9EF2641F65488A2837706DEED24F</vt:lpwstr>
  </property>
  <property fmtid="{D5CDD505-2E9C-101B-9397-08002B2CF9AE}" pid="5" name="MSIP_Label_d394ffdf-33a1-48bc-ba1c-1065487ad40d_Enabled">
    <vt:lpwstr>true</vt:lpwstr>
  </property>
  <property fmtid="{D5CDD505-2E9C-101B-9397-08002B2CF9AE}" pid="6" name="MSIP_Label_d394ffdf-33a1-48bc-ba1c-1065487ad40d_SetDate">
    <vt:lpwstr>2025-11-10T10:21:22Z</vt:lpwstr>
  </property>
  <property fmtid="{D5CDD505-2E9C-101B-9397-08002B2CF9AE}" pid="7" name="MSIP_Label_d394ffdf-33a1-48bc-ba1c-1065487ad40d_Method">
    <vt:lpwstr>Privileged</vt:lpwstr>
  </property>
  <property fmtid="{D5CDD505-2E9C-101B-9397-08002B2CF9AE}" pid="8" name="MSIP_Label_d394ffdf-33a1-48bc-ba1c-1065487ad40d_Name">
    <vt:lpwstr>Public</vt:lpwstr>
  </property>
  <property fmtid="{D5CDD505-2E9C-101B-9397-08002B2CF9AE}" pid="9" name="MSIP_Label_d394ffdf-33a1-48bc-ba1c-1065487ad40d_SiteId">
    <vt:lpwstr>56c0f15b-8d67-496c-b187-9de88d4ddbc3</vt:lpwstr>
  </property>
  <property fmtid="{D5CDD505-2E9C-101B-9397-08002B2CF9AE}" pid="10" name="MSIP_Label_d394ffdf-33a1-48bc-ba1c-1065487ad40d_ActionId">
    <vt:lpwstr>d16a10ce-8321-4c3f-b51d-50656cbcf7f9</vt:lpwstr>
  </property>
  <property fmtid="{D5CDD505-2E9C-101B-9397-08002B2CF9AE}" pid="11" name="MSIP_Label_d394ffdf-33a1-48bc-ba1c-1065487ad40d_ContentBits">
    <vt:lpwstr>0</vt:lpwstr>
  </property>
</Properties>
</file>